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71" r:id="rId4"/>
  </p:sldMasterIdLst>
  <p:notesMasterIdLst>
    <p:notesMasterId r:id="rId57"/>
  </p:notesMasterIdLst>
  <p:handoutMasterIdLst>
    <p:handoutMasterId r:id="rId58"/>
  </p:handoutMasterIdLst>
  <p:sldIdLst>
    <p:sldId id="256" r:id="rId5"/>
    <p:sldId id="278" r:id="rId6"/>
    <p:sldId id="590" r:id="rId7"/>
    <p:sldId id="591" r:id="rId8"/>
    <p:sldId id="592" r:id="rId9"/>
    <p:sldId id="572" r:id="rId10"/>
    <p:sldId id="600" r:id="rId11"/>
    <p:sldId id="367" r:id="rId12"/>
    <p:sldId id="263" r:id="rId13"/>
    <p:sldId id="391" r:id="rId14"/>
    <p:sldId id="602" r:id="rId15"/>
    <p:sldId id="350" r:id="rId16"/>
    <p:sldId id="351" r:id="rId17"/>
    <p:sldId id="349" r:id="rId18"/>
    <p:sldId id="268" r:id="rId19"/>
    <p:sldId id="608" r:id="rId20"/>
    <p:sldId id="605" r:id="rId21"/>
    <p:sldId id="609" r:id="rId22"/>
    <p:sldId id="389" r:id="rId23"/>
    <p:sldId id="611" r:id="rId24"/>
    <p:sldId id="610" r:id="rId25"/>
    <p:sldId id="607" r:id="rId26"/>
    <p:sldId id="625" r:id="rId27"/>
    <p:sldId id="626" r:id="rId28"/>
    <p:sldId id="441" r:id="rId29"/>
    <p:sldId id="627" r:id="rId30"/>
    <p:sldId id="614" r:id="rId31"/>
    <p:sldId id="553" r:id="rId32"/>
    <p:sldId id="574" r:id="rId33"/>
    <p:sldId id="624" r:id="rId34"/>
    <p:sldId id="556" r:id="rId35"/>
    <p:sldId id="560" r:id="rId36"/>
    <p:sldId id="442" r:id="rId37"/>
    <p:sldId id="562" r:id="rId38"/>
    <p:sldId id="616" r:id="rId39"/>
    <p:sldId id="582" r:id="rId40"/>
    <p:sldId id="565" r:id="rId41"/>
    <p:sldId id="584" r:id="rId42"/>
    <p:sldId id="585" r:id="rId43"/>
    <p:sldId id="598" r:id="rId44"/>
    <p:sldId id="593" r:id="rId45"/>
    <p:sldId id="426" r:id="rId46"/>
    <p:sldId id="629" r:id="rId47"/>
    <p:sldId id="404" r:id="rId48"/>
    <p:sldId id="405" r:id="rId49"/>
    <p:sldId id="406" r:id="rId50"/>
    <p:sldId id="407" r:id="rId51"/>
    <p:sldId id="402" r:id="rId52"/>
    <p:sldId id="408" r:id="rId53"/>
    <p:sldId id="628" r:id="rId54"/>
    <p:sldId id="594" r:id="rId55"/>
    <p:sldId id="589" r:id="rId56"/>
  </p:sldIdLst>
  <p:sldSz cx="12192000" cy="6858000"/>
  <p:notesSz cx="6858000" cy="9777413"/>
  <p:kinsoku lang="ja-JP" invalStChars="、。，．・：；？！゛゜ヽヾゝゞ々ー’”）〕］｝〉》」』】°‰′″℃￠％ぁぃぅぇぉっゃゅょゎァィゥェォッャュョヮヵヶ!%),.:;?]}｡｣､･ｧｨｩｪｫｬｭｮｯｰﾞﾟ" invalEndChars="‘“（〔［｛〈《「『【￥＄$([\{｢￡"/>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C1FE"/>
    <a:srgbClr val="A2FFA3"/>
    <a:srgbClr val="FFFF99"/>
    <a:srgbClr val="FFFF66"/>
    <a:srgbClr val="FCFEB9"/>
    <a:srgbClr val="CECECE"/>
    <a:srgbClr val="C1CEFF"/>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7" autoAdjust="0"/>
    <p:restoredTop sz="93699" autoAdjust="0"/>
  </p:normalViewPr>
  <p:slideViewPr>
    <p:cSldViewPr snapToGrid="0">
      <p:cViewPr>
        <p:scale>
          <a:sx n="50" d="100"/>
          <a:sy n="50" d="100"/>
        </p:scale>
        <p:origin x="1260" y="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14.png"/></Relationships>
</file>

<file path=ppt/diagrams/_rels/data2.xml.rels><?xml version="1.0" encoding="UTF-8" standalone="yes"?>
<Relationships xmlns="http://schemas.openxmlformats.org/package/2006/relationships"><Relationship Id="rId1" Type="http://schemas.openxmlformats.org/officeDocument/2006/relationships/image" Target="../media/image42.png"/></Relationships>
</file>

<file path=ppt/diagrams/_rels/data3.xml.rels><?xml version="1.0" encoding="UTF-8" standalone="yes"?>
<Relationships xmlns="http://schemas.openxmlformats.org/package/2006/relationships"><Relationship Id="rId1" Type="http://schemas.openxmlformats.org/officeDocument/2006/relationships/image" Target="../media/image8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8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5DDE4-C430-423F-81BE-83BBB4F53E7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03E365-0640-4D3B-BFF4-0E9618F31BEF}">
      <dgm:prSet/>
      <dgm:spPr/>
      <dgm:t>
        <a:bodyPr/>
        <a:lstStyle/>
        <a:p>
          <a:pPr rtl="0"/>
          <a:r>
            <a:rPr lang="en-US" dirty="0">
              <a:solidFill>
                <a:schemeClr val="tx1"/>
              </a:solidFill>
              <a:latin typeface="Algerian" panose="04020705040A02060702" pitchFamily="82" charset="0"/>
            </a:rPr>
            <a:t>DIGITAL FOOTPRINT</a:t>
          </a:r>
        </a:p>
      </dgm:t>
    </dgm:pt>
    <dgm:pt modelId="{E632F222-538C-4B49-B4FD-2458DD3379F7}" type="parTrans" cxnId="{E5D0A906-B0DB-49FF-B839-5E4EBE817FC5}">
      <dgm:prSet/>
      <dgm:spPr/>
      <dgm:t>
        <a:bodyPr/>
        <a:lstStyle/>
        <a:p>
          <a:endParaRPr lang="en-US"/>
        </a:p>
      </dgm:t>
    </dgm:pt>
    <dgm:pt modelId="{77414D48-0D71-45CA-A80B-DDF8226DCD8E}" type="sibTrans" cxnId="{E5D0A906-B0DB-49FF-B839-5E4EBE817FC5}">
      <dgm:prSet/>
      <dgm:spPr/>
      <dgm:t>
        <a:bodyPr/>
        <a:lstStyle/>
        <a:p>
          <a:endParaRPr lang="en-US"/>
        </a:p>
      </dgm:t>
    </dgm:pt>
    <dgm:pt modelId="{1E9682D2-3878-4FDA-A33C-0BF1AA97250E}" type="pres">
      <dgm:prSet presAssocID="{D0E5DDE4-C430-423F-81BE-83BBB4F53E7E}" presName="linearFlow" presStyleCnt="0">
        <dgm:presLayoutVars>
          <dgm:dir/>
          <dgm:resizeHandles val="exact"/>
        </dgm:presLayoutVars>
      </dgm:prSet>
      <dgm:spPr/>
    </dgm:pt>
    <dgm:pt modelId="{8C833248-A0FB-455F-B364-453DD8B0CD1C}" type="pres">
      <dgm:prSet presAssocID="{6303E365-0640-4D3B-BFF4-0E9618F31BEF}" presName="composite" presStyleCnt="0"/>
      <dgm:spPr/>
    </dgm:pt>
    <dgm:pt modelId="{9E8F5360-6167-48AE-AC24-4B13B6A69375}" type="pres">
      <dgm:prSet presAssocID="{6303E365-0640-4D3B-BFF4-0E9618F31BEF}" presName="imgShp" presStyleLbl="fgImgPlace1" presStyleIdx="0" presStyleCnt="1" custScaleX="133359" custScaleY="116014" custLinFactNeighborX="446" custLinFactNeighborY="-10693"/>
      <dgm:spPr>
        <a:blipFill rotWithShape="1">
          <a:blip xmlns:r="http://schemas.openxmlformats.org/officeDocument/2006/relationships" r:embed="rId1"/>
          <a:stretch>
            <a:fillRect/>
          </a:stretch>
        </a:blipFill>
      </dgm:spPr>
    </dgm:pt>
    <dgm:pt modelId="{CF6E33CF-9609-4855-95D3-AA6051595E99}" type="pres">
      <dgm:prSet presAssocID="{6303E365-0640-4D3B-BFF4-0E9618F31BEF}" presName="txShp" presStyleLbl="node1" presStyleIdx="0" presStyleCnt="1" custLinFactNeighborX="224" custLinFactNeighborY="-10693">
        <dgm:presLayoutVars>
          <dgm:bulletEnabled val="1"/>
        </dgm:presLayoutVars>
      </dgm:prSet>
      <dgm:spPr/>
    </dgm:pt>
  </dgm:ptLst>
  <dgm:cxnLst>
    <dgm:cxn modelId="{E5D0A906-B0DB-49FF-B839-5E4EBE817FC5}" srcId="{D0E5DDE4-C430-423F-81BE-83BBB4F53E7E}" destId="{6303E365-0640-4D3B-BFF4-0E9618F31BEF}" srcOrd="0" destOrd="0" parTransId="{E632F222-538C-4B49-B4FD-2458DD3379F7}" sibTransId="{77414D48-0D71-45CA-A80B-DDF8226DCD8E}"/>
    <dgm:cxn modelId="{9CB5653A-4E8F-45F3-AAE9-62AC1FE163B0}" type="presOf" srcId="{6303E365-0640-4D3B-BFF4-0E9618F31BEF}" destId="{CF6E33CF-9609-4855-95D3-AA6051595E99}" srcOrd="0" destOrd="0" presId="urn:microsoft.com/office/officeart/2005/8/layout/vList3"/>
    <dgm:cxn modelId="{39137DF8-8DE7-4EB9-8C76-3477C990707A}" type="presOf" srcId="{D0E5DDE4-C430-423F-81BE-83BBB4F53E7E}" destId="{1E9682D2-3878-4FDA-A33C-0BF1AA97250E}" srcOrd="0" destOrd="0" presId="urn:microsoft.com/office/officeart/2005/8/layout/vList3"/>
    <dgm:cxn modelId="{F39C1D9F-06FC-4310-961E-3842564DCDAE}" type="presParOf" srcId="{1E9682D2-3878-4FDA-A33C-0BF1AA97250E}" destId="{8C833248-A0FB-455F-B364-453DD8B0CD1C}" srcOrd="0" destOrd="0" presId="urn:microsoft.com/office/officeart/2005/8/layout/vList3"/>
    <dgm:cxn modelId="{0C656EB9-451F-440D-8842-4BB43FB79A07}" type="presParOf" srcId="{8C833248-A0FB-455F-B364-453DD8B0CD1C}" destId="{9E8F5360-6167-48AE-AC24-4B13B6A69375}" srcOrd="0" destOrd="0" presId="urn:microsoft.com/office/officeart/2005/8/layout/vList3"/>
    <dgm:cxn modelId="{2E3A3D9C-5AD9-46DC-BBC9-CA16A668C089}" type="presParOf" srcId="{8C833248-A0FB-455F-B364-453DD8B0CD1C}" destId="{CF6E33CF-9609-4855-95D3-AA6051595E9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E5DDE4-C430-423F-81BE-83BBB4F53E7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03E365-0640-4D3B-BFF4-0E9618F31BEF}">
      <dgm:prSet/>
      <dgm:spPr/>
      <dgm:t>
        <a:bodyPr/>
        <a:lstStyle/>
        <a:p>
          <a:pPr rtl="0"/>
          <a:r>
            <a:rPr lang="en-US" dirty="0">
              <a:solidFill>
                <a:schemeClr val="tx1"/>
              </a:solidFill>
              <a:latin typeface="Algerian" panose="04020705040A02060702" pitchFamily="82" charset="0"/>
            </a:rPr>
            <a:t>INFORMATION SECURITY</a:t>
          </a:r>
        </a:p>
      </dgm:t>
    </dgm:pt>
    <dgm:pt modelId="{E632F222-538C-4B49-B4FD-2458DD3379F7}" type="parTrans" cxnId="{E5D0A906-B0DB-49FF-B839-5E4EBE817FC5}">
      <dgm:prSet/>
      <dgm:spPr/>
      <dgm:t>
        <a:bodyPr/>
        <a:lstStyle/>
        <a:p>
          <a:endParaRPr lang="en-US"/>
        </a:p>
      </dgm:t>
    </dgm:pt>
    <dgm:pt modelId="{77414D48-0D71-45CA-A80B-DDF8226DCD8E}" type="sibTrans" cxnId="{E5D0A906-B0DB-49FF-B839-5E4EBE817FC5}">
      <dgm:prSet/>
      <dgm:spPr/>
      <dgm:t>
        <a:bodyPr/>
        <a:lstStyle/>
        <a:p>
          <a:endParaRPr lang="en-US"/>
        </a:p>
      </dgm:t>
    </dgm:pt>
    <dgm:pt modelId="{1E9682D2-3878-4FDA-A33C-0BF1AA97250E}" type="pres">
      <dgm:prSet presAssocID="{D0E5DDE4-C430-423F-81BE-83BBB4F53E7E}" presName="linearFlow" presStyleCnt="0">
        <dgm:presLayoutVars>
          <dgm:dir/>
          <dgm:resizeHandles val="exact"/>
        </dgm:presLayoutVars>
      </dgm:prSet>
      <dgm:spPr/>
    </dgm:pt>
    <dgm:pt modelId="{8C833248-A0FB-455F-B364-453DD8B0CD1C}" type="pres">
      <dgm:prSet presAssocID="{6303E365-0640-4D3B-BFF4-0E9618F31BEF}" presName="composite" presStyleCnt="0"/>
      <dgm:spPr/>
    </dgm:pt>
    <dgm:pt modelId="{9E8F5360-6167-48AE-AC24-4B13B6A69375}" type="pres">
      <dgm:prSet presAssocID="{6303E365-0640-4D3B-BFF4-0E9618F31BEF}" presName="imgShp" presStyleLbl="fgImgPlace1" presStyleIdx="0" presStyleCnt="1" custScaleX="133359" custScaleY="116014" custLinFactNeighborX="446" custLinFactNeighborY="-4951"/>
      <dgm:spPr>
        <a:blipFill rotWithShape="1">
          <a:blip xmlns:r="http://schemas.openxmlformats.org/officeDocument/2006/relationships" r:embed="rId1"/>
          <a:stretch>
            <a:fillRect/>
          </a:stretch>
        </a:blipFill>
      </dgm:spPr>
    </dgm:pt>
    <dgm:pt modelId="{CF6E33CF-9609-4855-95D3-AA6051595E99}" type="pres">
      <dgm:prSet presAssocID="{6303E365-0640-4D3B-BFF4-0E9618F31BEF}" presName="txShp" presStyleLbl="node1" presStyleIdx="0" presStyleCnt="1" custLinFactNeighborX="2604" custLinFactNeighborY="-4951">
        <dgm:presLayoutVars>
          <dgm:bulletEnabled val="1"/>
        </dgm:presLayoutVars>
      </dgm:prSet>
      <dgm:spPr/>
    </dgm:pt>
  </dgm:ptLst>
  <dgm:cxnLst>
    <dgm:cxn modelId="{E5D0A906-B0DB-49FF-B839-5E4EBE817FC5}" srcId="{D0E5DDE4-C430-423F-81BE-83BBB4F53E7E}" destId="{6303E365-0640-4D3B-BFF4-0E9618F31BEF}" srcOrd="0" destOrd="0" parTransId="{E632F222-538C-4B49-B4FD-2458DD3379F7}" sibTransId="{77414D48-0D71-45CA-A80B-DDF8226DCD8E}"/>
    <dgm:cxn modelId="{F9FEEC09-D11C-4790-9047-3B049FA5B603}" type="presOf" srcId="{D0E5DDE4-C430-423F-81BE-83BBB4F53E7E}" destId="{1E9682D2-3878-4FDA-A33C-0BF1AA97250E}" srcOrd="0" destOrd="0" presId="urn:microsoft.com/office/officeart/2005/8/layout/vList3"/>
    <dgm:cxn modelId="{489803A0-BC22-4F89-BD26-763788679F04}" type="presOf" srcId="{6303E365-0640-4D3B-BFF4-0E9618F31BEF}" destId="{CF6E33CF-9609-4855-95D3-AA6051595E99}" srcOrd="0" destOrd="0" presId="urn:microsoft.com/office/officeart/2005/8/layout/vList3"/>
    <dgm:cxn modelId="{135094F5-0D8C-4BE3-86B0-EC652144549D}" type="presParOf" srcId="{1E9682D2-3878-4FDA-A33C-0BF1AA97250E}" destId="{8C833248-A0FB-455F-B364-453DD8B0CD1C}" srcOrd="0" destOrd="0" presId="urn:microsoft.com/office/officeart/2005/8/layout/vList3"/>
    <dgm:cxn modelId="{AD0872D3-3422-4928-93E6-803C28C3033B}" type="presParOf" srcId="{8C833248-A0FB-455F-B364-453DD8B0CD1C}" destId="{9E8F5360-6167-48AE-AC24-4B13B6A69375}" srcOrd="0" destOrd="0" presId="urn:microsoft.com/office/officeart/2005/8/layout/vList3"/>
    <dgm:cxn modelId="{86B52AB1-5213-44DD-A0AD-0CE55B96C6DC}" type="presParOf" srcId="{8C833248-A0FB-455F-B364-453DD8B0CD1C}" destId="{CF6E33CF-9609-4855-95D3-AA6051595E9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E5DDE4-C430-423F-81BE-83BBB4F53E7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03E365-0640-4D3B-BFF4-0E9618F31BEF}">
      <dgm:prSet/>
      <dgm:spPr/>
      <dgm:t>
        <a:bodyPr/>
        <a:lstStyle/>
        <a:p>
          <a:pPr rtl="0"/>
          <a:r>
            <a:rPr lang="en-US" dirty="0">
              <a:solidFill>
                <a:schemeClr val="tx1"/>
              </a:solidFill>
              <a:latin typeface="Algerian" panose="04020705040A02060702" pitchFamily="82" charset="0"/>
            </a:rPr>
            <a:t>DEFENSE in depth</a:t>
          </a:r>
        </a:p>
      </dgm:t>
    </dgm:pt>
    <dgm:pt modelId="{E632F222-538C-4B49-B4FD-2458DD3379F7}" type="parTrans" cxnId="{E5D0A906-B0DB-49FF-B839-5E4EBE817FC5}">
      <dgm:prSet/>
      <dgm:spPr/>
      <dgm:t>
        <a:bodyPr/>
        <a:lstStyle/>
        <a:p>
          <a:endParaRPr lang="en-US"/>
        </a:p>
      </dgm:t>
    </dgm:pt>
    <dgm:pt modelId="{77414D48-0D71-45CA-A80B-DDF8226DCD8E}" type="sibTrans" cxnId="{E5D0A906-B0DB-49FF-B839-5E4EBE817FC5}">
      <dgm:prSet/>
      <dgm:spPr/>
      <dgm:t>
        <a:bodyPr/>
        <a:lstStyle/>
        <a:p>
          <a:endParaRPr lang="en-US"/>
        </a:p>
      </dgm:t>
    </dgm:pt>
    <dgm:pt modelId="{1E9682D2-3878-4FDA-A33C-0BF1AA97250E}" type="pres">
      <dgm:prSet presAssocID="{D0E5DDE4-C430-423F-81BE-83BBB4F53E7E}" presName="linearFlow" presStyleCnt="0">
        <dgm:presLayoutVars>
          <dgm:dir/>
          <dgm:resizeHandles val="exact"/>
        </dgm:presLayoutVars>
      </dgm:prSet>
      <dgm:spPr/>
    </dgm:pt>
    <dgm:pt modelId="{8C833248-A0FB-455F-B364-453DD8B0CD1C}" type="pres">
      <dgm:prSet presAssocID="{6303E365-0640-4D3B-BFF4-0E9618F31BEF}" presName="composite" presStyleCnt="0"/>
      <dgm:spPr/>
    </dgm:pt>
    <dgm:pt modelId="{9E8F5360-6167-48AE-AC24-4B13B6A69375}" type="pres">
      <dgm:prSet presAssocID="{6303E365-0640-4D3B-BFF4-0E9618F31BEF}" presName="imgShp" presStyleLbl="fgImgPlace1" presStyleIdx="0" presStyleCnt="1" custScaleX="110716" custScaleY="106446" custLinFactNeighborX="1997" custLinFactNeighborY="-9468"/>
      <dgm:spPr>
        <a:blipFill rotWithShape="1">
          <a:blip xmlns:r="http://schemas.openxmlformats.org/officeDocument/2006/relationships" r:embed="rId1"/>
          <a:stretch>
            <a:fillRect/>
          </a:stretch>
        </a:blipFill>
      </dgm:spPr>
    </dgm:pt>
    <dgm:pt modelId="{CF6E33CF-9609-4855-95D3-AA6051595E99}" type="pres">
      <dgm:prSet presAssocID="{6303E365-0640-4D3B-BFF4-0E9618F31BEF}" presName="txShp" presStyleLbl="node1" presStyleIdx="0" presStyleCnt="1" custLinFactNeighborX="1719" custLinFactNeighborY="-8813">
        <dgm:presLayoutVars>
          <dgm:bulletEnabled val="1"/>
        </dgm:presLayoutVars>
      </dgm:prSet>
      <dgm:spPr/>
    </dgm:pt>
  </dgm:ptLst>
  <dgm:cxnLst>
    <dgm:cxn modelId="{E5D0A906-B0DB-49FF-B839-5E4EBE817FC5}" srcId="{D0E5DDE4-C430-423F-81BE-83BBB4F53E7E}" destId="{6303E365-0640-4D3B-BFF4-0E9618F31BEF}" srcOrd="0" destOrd="0" parTransId="{E632F222-538C-4B49-B4FD-2458DD3379F7}" sibTransId="{77414D48-0D71-45CA-A80B-DDF8226DCD8E}"/>
    <dgm:cxn modelId="{A9C7B4DC-D6B5-4468-BF2E-3A24E87EB290}" type="presOf" srcId="{6303E365-0640-4D3B-BFF4-0E9618F31BEF}" destId="{CF6E33CF-9609-4855-95D3-AA6051595E99}" srcOrd="0" destOrd="0" presId="urn:microsoft.com/office/officeart/2005/8/layout/vList3"/>
    <dgm:cxn modelId="{DBF64DF8-34F8-466F-A2A4-6F157EDAD9F9}" type="presOf" srcId="{D0E5DDE4-C430-423F-81BE-83BBB4F53E7E}" destId="{1E9682D2-3878-4FDA-A33C-0BF1AA97250E}" srcOrd="0" destOrd="0" presId="urn:microsoft.com/office/officeart/2005/8/layout/vList3"/>
    <dgm:cxn modelId="{0B56FA20-9998-4017-B050-F2C6CDC670D6}" type="presParOf" srcId="{1E9682D2-3878-4FDA-A33C-0BF1AA97250E}" destId="{8C833248-A0FB-455F-B364-453DD8B0CD1C}" srcOrd="0" destOrd="0" presId="urn:microsoft.com/office/officeart/2005/8/layout/vList3"/>
    <dgm:cxn modelId="{7EDA43F4-FE8B-4DC3-BC9F-A3CF367BFF9A}" type="presParOf" srcId="{8C833248-A0FB-455F-B364-453DD8B0CD1C}" destId="{9E8F5360-6167-48AE-AC24-4B13B6A69375}" srcOrd="0" destOrd="0" presId="urn:microsoft.com/office/officeart/2005/8/layout/vList3"/>
    <dgm:cxn modelId="{B96D4BA1-3B9A-4FB5-8CED-31AAF211D1C7}" type="presParOf" srcId="{8C833248-A0FB-455F-B364-453DD8B0CD1C}" destId="{CF6E33CF-9609-4855-95D3-AA6051595E9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E33CF-9609-4855-95D3-AA6051595E99}">
      <dsp:nvSpPr>
        <dsp:cNvPr id="0" name=""/>
        <dsp:cNvSpPr/>
      </dsp:nvSpPr>
      <dsp:spPr>
        <a:xfrm rot="10800000">
          <a:off x="3076154" y="175214"/>
          <a:ext cx="7288225" cy="367151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9035" tIns="247650" rIns="462280" bIns="247650" numCol="1" spcCol="1270" anchor="ctr" anchorCtr="0">
          <a:noAutofit/>
        </a:bodyPr>
        <a:lstStyle/>
        <a:p>
          <a:pPr marL="0" lvl="0" indent="0" algn="ctr" defTabSz="2889250" rtl="0">
            <a:lnSpc>
              <a:spcPct val="90000"/>
            </a:lnSpc>
            <a:spcBef>
              <a:spcPct val="0"/>
            </a:spcBef>
            <a:spcAft>
              <a:spcPct val="35000"/>
            </a:spcAft>
            <a:buNone/>
          </a:pPr>
          <a:r>
            <a:rPr lang="en-US" sz="6500" kern="1200" dirty="0">
              <a:solidFill>
                <a:schemeClr val="tx1"/>
              </a:solidFill>
              <a:latin typeface="Algerian" panose="04020705040A02060702" pitchFamily="82" charset="0"/>
            </a:rPr>
            <a:t>DIGITAL FOOTPRINT</a:t>
          </a:r>
        </a:p>
      </dsp:txBody>
      <dsp:txXfrm rot="10800000">
        <a:off x="3994032" y="175214"/>
        <a:ext cx="6370347" cy="3671511"/>
      </dsp:txXfrm>
    </dsp:sp>
    <dsp:sp modelId="{9E8F5360-6167-48AE-AC24-4B13B6A69375}">
      <dsp:nvSpPr>
        <dsp:cNvPr id="0" name=""/>
        <dsp:cNvSpPr/>
      </dsp:nvSpPr>
      <dsp:spPr>
        <a:xfrm>
          <a:off x="628058" y="0"/>
          <a:ext cx="4896291" cy="4259467"/>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E33CF-9609-4855-95D3-AA6051595E99}">
      <dsp:nvSpPr>
        <dsp:cNvPr id="0" name=""/>
        <dsp:cNvSpPr/>
      </dsp:nvSpPr>
      <dsp:spPr>
        <a:xfrm rot="10800000">
          <a:off x="3152784" y="642092"/>
          <a:ext cx="7071055" cy="356211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792" tIns="198120" rIns="369824" bIns="198120" numCol="1" spcCol="1270" anchor="ctr" anchorCtr="0">
          <a:noAutofit/>
        </a:bodyPr>
        <a:lstStyle/>
        <a:p>
          <a:pPr marL="0" lvl="0" indent="0" algn="ctr" defTabSz="2311400" rtl="0">
            <a:lnSpc>
              <a:spcPct val="90000"/>
            </a:lnSpc>
            <a:spcBef>
              <a:spcPct val="0"/>
            </a:spcBef>
            <a:spcAft>
              <a:spcPct val="35000"/>
            </a:spcAft>
            <a:buNone/>
          </a:pPr>
          <a:r>
            <a:rPr lang="en-US" sz="5200" kern="1200" dirty="0">
              <a:solidFill>
                <a:schemeClr val="tx1"/>
              </a:solidFill>
              <a:latin typeface="Algerian" panose="04020705040A02060702" pitchFamily="82" charset="0"/>
            </a:rPr>
            <a:t>INFORMATION SECURITY</a:t>
          </a:r>
        </a:p>
      </dsp:txBody>
      <dsp:txXfrm rot="10800000">
        <a:off x="4043311" y="642092"/>
        <a:ext cx="6180528" cy="3562110"/>
      </dsp:txXfrm>
    </dsp:sp>
    <dsp:sp modelId="{9E8F5360-6167-48AE-AC24-4B13B6A69375}">
      <dsp:nvSpPr>
        <dsp:cNvPr id="0" name=""/>
        <dsp:cNvSpPr/>
      </dsp:nvSpPr>
      <dsp:spPr>
        <a:xfrm>
          <a:off x="609343" y="356874"/>
          <a:ext cx="4750395" cy="4132547"/>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E33CF-9609-4855-95D3-AA6051595E99}">
      <dsp:nvSpPr>
        <dsp:cNvPr id="0" name=""/>
        <dsp:cNvSpPr/>
      </dsp:nvSpPr>
      <dsp:spPr>
        <a:xfrm rot="10800000">
          <a:off x="2931899" y="817676"/>
          <a:ext cx="7177139" cy="361555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4358" tIns="247650" rIns="462280" bIns="247650" numCol="1" spcCol="1270" anchor="ctr" anchorCtr="0">
          <a:noAutofit/>
        </a:bodyPr>
        <a:lstStyle/>
        <a:p>
          <a:pPr marL="0" lvl="0" indent="0" algn="ctr" defTabSz="2889250" rtl="0">
            <a:lnSpc>
              <a:spcPct val="90000"/>
            </a:lnSpc>
            <a:spcBef>
              <a:spcPct val="0"/>
            </a:spcBef>
            <a:spcAft>
              <a:spcPct val="35000"/>
            </a:spcAft>
            <a:buNone/>
          </a:pPr>
          <a:r>
            <a:rPr lang="en-US" sz="6500" kern="1200" dirty="0">
              <a:solidFill>
                <a:schemeClr val="tx1"/>
              </a:solidFill>
              <a:latin typeface="Algerian" panose="04020705040A02060702" pitchFamily="82" charset="0"/>
            </a:rPr>
            <a:t>DEFENSE in depth</a:t>
          </a:r>
        </a:p>
      </dsp:txBody>
      <dsp:txXfrm rot="10800000">
        <a:off x="3835787" y="817676"/>
        <a:ext cx="6273251" cy="3615551"/>
      </dsp:txXfrm>
    </dsp:sp>
    <dsp:sp modelId="{9E8F5360-6167-48AE-AC24-4B13B6A69375}">
      <dsp:nvSpPr>
        <dsp:cNvPr id="0" name=""/>
        <dsp:cNvSpPr/>
      </dsp:nvSpPr>
      <dsp:spPr>
        <a:xfrm>
          <a:off x="879229" y="677465"/>
          <a:ext cx="4002993" cy="3848609"/>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0CACD286-21D3-41BB-B5EA-83B39379D761}"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030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384175" y="854075"/>
            <a:ext cx="6089650"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498F9F72-8C2F-41BE-A7D9-CFB19B8BF3F7}"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23943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854075"/>
            <a:ext cx="6089650" cy="342582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2240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4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854075"/>
            <a:ext cx="6089650" cy="34258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t>For instance, posts you make to your social media channels are a form of active footprint. When you are logged into a project management or similar site, changes you make that are connected to your login name are also part of your active footprint.</a:t>
            </a:r>
          </a:p>
          <a:p>
            <a:endParaRPr lang="en-US" dirty="0"/>
          </a:p>
        </p:txBody>
      </p:sp>
      <p:sp>
        <p:nvSpPr>
          <p:cNvPr id="4" name="Slide Number Placeholder 3"/>
          <p:cNvSpPr>
            <a:spLocks noGrp="1"/>
          </p:cNvSpPr>
          <p:nvPr>
            <p:ph type="sldNum" sz="quarter" idx="10"/>
          </p:nvPr>
        </p:nvSpPr>
        <p:spPr/>
        <p:txBody>
          <a:bodyPr/>
          <a:lstStyle/>
          <a:p>
            <a:pPr>
              <a:defRPr/>
            </a:pPr>
            <a:fld id="{270FDFCB-34AD-CB4D-AB41-BD75F8BF8004}" type="slidenum">
              <a:rPr lang="en-US" smtClean="0"/>
              <a:pPr>
                <a:defRPr/>
              </a:pPr>
              <a:t>12</a:t>
            </a:fld>
            <a:endParaRPr lang="en-US"/>
          </a:p>
        </p:txBody>
      </p:sp>
    </p:spTree>
    <p:extLst>
      <p:ext uri="{BB962C8B-B14F-4D97-AF65-F5344CB8AC3E}">
        <p14:creationId xmlns:p14="http://schemas.microsoft.com/office/powerpoint/2010/main" val="141001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https://tempmail.net/#google_vignette</a:t>
            </a:r>
          </a:p>
        </p:txBody>
      </p:sp>
    </p:spTree>
    <p:extLst>
      <p:ext uri="{BB962C8B-B14F-4D97-AF65-F5344CB8AC3E}">
        <p14:creationId xmlns:p14="http://schemas.microsoft.com/office/powerpoint/2010/main" val="366364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More on Layered Security</a:t>
            </a:r>
          </a:p>
        </p:txBody>
      </p:sp>
    </p:spTree>
    <p:extLst>
      <p:ext uri="{BB962C8B-B14F-4D97-AF65-F5344CB8AC3E}">
        <p14:creationId xmlns:p14="http://schemas.microsoft.com/office/powerpoint/2010/main" val="359749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854075"/>
            <a:ext cx="6089650" cy="3425825"/>
          </a:xfrm>
        </p:spPr>
      </p:sp>
      <p:sp>
        <p:nvSpPr>
          <p:cNvPr id="3" name="Notes Placeholder 2"/>
          <p:cNvSpPr>
            <a:spLocks noGrp="1"/>
          </p:cNvSpPr>
          <p:nvPr>
            <p:ph type="body" idx="1"/>
          </p:nvPr>
        </p:nvSpPr>
        <p:spPr/>
        <p:txBody>
          <a:bodyPr/>
          <a:lstStyle/>
          <a:p>
            <a:r>
              <a:rPr lang="en-US" dirty="0"/>
              <a:t>Personnel security is a system of policies and procedures which seek to mitigate the risk of workers (insiders) exploiting their legitimate access to an </a:t>
            </a:r>
            <a:r>
              <a:rPr lang="en-US" dirty="0" err="1"/>
              <a:t>organisation's</a:t>
            </a:r>
            <a:r>
              <a:rPr lang="en-US" dirty="0"/>
              <a:t> assets for </a:t>
            </a:r>
            <a:r>
              <a:rPr lang="en-US" dirty="0" err="1"/>
              <a:t>unauthorised</a:t>
            </a:r>
            <a:r>
              <a:rPr lang="en-US" dirty="0"/>
              <a:t> purposes.</a:t>
            </a:r>
          </a:p>
        </p:txBody>
      </p:sp>
      <p:sp>
        <p:nvSpPr>
          <p:cNvPr id="4" name="Slide Number Placeholder 3"/>
          <p:cNvSpPr>
            <a:spLocks noGrp="1"/>
          </p:cNvSpPr>
          <p:nvPr>
            <p:ph type="sldNum" sz="quarter" idx="10"/>
          </p:nvPr>
        </p:nvSpPr>
        <p:spPr/>
        <p:txBody>
          <a:bodyPr/>
          <a:lstStyle/>
          <a:p>
            <a:pPr>
              <a:defRPr/>
            </a:pPr>
            <a:fld id="{270FDFCB-34AD-CB4D-AB41-BD75F8BF8004}" type="slidenum">
              <a:rPr lang="en-US" smtClean="0"/>
              <a:pPr>
                <a:defRPr/>
              </a:pPr>
              <a:t>45</a:t>
            </a:fld>
            <a:endParaRPr lang="en-US"/>
          </a:p>
        </p:txBody>
      </p:sp>
    </p:spTree>
    <p:extLst>
      <p:ext uri="{BB962C8B-B14F-4D97-AF65-F5344CB8AC3E}">
        <p14:creationId xmlns:p14="http://schemas.microsoft.com/office/powerpoint/2010/main" val="163388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854075"/>
            <a:ext cx="6089650" cy="3425825"/>
          </a:xfrm>
        </p:spPr>
      </p:sp>
      <p:sp>
        <p:nvSpPr>
          <p:cNvPr id="3" name="Notes Placeholder 2"/>
          <p:cNvSpPr>
            <a:spLocks noGrp="1"/>
          </p:cNvSpPr>
          <p:nvPr>
            <p:ph type="body" idx="1"/>
          </p:nvPr>
        </p:nvSpPr>
        <p:spPr/>
        <p:txBody>
          <a:bodyPr/>
          <a:lstStyle/>
          <a:p>
            <a:r>
              <a:rPr lang="en-MY" dirty="0"/>
              <a:t>Managed AV = </a:t>
            </a:r>
            <a:r>
              <a:rPr lang="en-MY" b="1" dirty="0"/>
              <a:t>Managed Anti Virus </a:t>
            </a:r>
            <a:r>
              <a:rPr lang="en-US" b="0" i="0" dirty="0">
                <a:solidFill>
                  <a:srgbClr val="4D5156"/>
                </a:solidFill>
                <a:effectLst/>
                <a:latin typeface="arial" panose="020B0604020202020204" pitchFamily="34" charset="0"/>
              </a:rPr>
              <a:t>enables you to centrally manage detections and events, monitor scans and protections</a:t>
            </a:r>
            <a:endParaRPr lang="en-MY" dirty="0"/>
          </a:p>
        </p:txBody>
      </p:sp>
    </p:spTree>
    <p:extLst>
      <p:ext uri="{BB962C8B-B14F-4D97-AF65-F5344CB8AC3E}">
        <p14:creationId xmlns:p14="http://schemas.microsoft.com/office/powerpoint/2010/main" val="29392877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12191999" cy="6858000"/>
          </a:xfrm>
          <a:prstGeom prst="rect">
            <a:avLst/>
          </a:prstGeom>
        </p:spPr>
      </p:pic>
      <p:sp>
        <p:nvSpPr>
          <p:cNvPr id="87042" name="Rectangle 2"/>
          <p:cNvSpPr>
            <a:spLocks noGrp="1" noChangeArrowheads="1"/>
          </p:cNvSpPr>
          <p:nvPr>
            <p:ph type="ctrTitle"/>
          </p:nvPr>
        </p:nvSpPr>
        <p:spPr>
          <a:xfrm>
            <a:off x="2896608" y="2200278"/>
            <a:ext cx="9006416"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4970207" y="3879851"/>
            <a:ext cx="6913767"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400864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67543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38010619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941742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293616514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884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14782731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5454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421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82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396171568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12191999" cy="6858000"/>
          </a:xfrm>
          <a:prstGeom prst="rect">
            <a:avLst/>
          </a:prstGeom>
        </p:spPr>
      </p:pic>
      <p:sp>
        <p:nvSpPr>
          <p:cNvPr id="2" name="Title 1"/>
          <p:cNvSpPr>
            <a:spLocks noGrp="1"/>
          </p:cNvSpPr>
          <p:nvPr>
            <p:ph type="title"/>
          </p:nvPr>
        </p:nvSpPr>
        <p:spPr>
          <a:xfrm>
            <a:off x="963084" y="4406903"/>
            <a:ext cx="103632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201775263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3"/>
            <a:ext cx="6815667"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656012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3"/>
            <a:ext cx="6815667"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11" y="27044"/>
            <a:ext cx="977179" cy="981307"/>
          </a:xfrm>
          <a:prstGeom prst="rect">
            <a:avLst/>
          </a:prstGeom>
        </p:spPr>
      </p:pic>
    </p:spTree>
    <p:extLst>
      <p:ext uri="{BB962C8B-B14F-4D97-AF65-F5344CB8AC3E}">
        <p14:creationId xmlns:p14="http://schemas.microsoft.com/office/powerpoint/2010/main" val="325262820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543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38343624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3"/>
            <a:ext cx="11623251"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86665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3"/>
            <a:ext cx="11623251"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142955986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5"/>
            <a:ext cx="11623251"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5"/>
            <a:ext cx="6096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5"/>
            <a:ext cx="6096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15867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5"/>
            <a:ext cx="11623251"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5"/>
            <a:ext cx="6096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5"/>
            <a:ext cx="6096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230760686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1" y="1600200"/>
            <a:ext cx="18288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40" y="1600200"/>
            <a:ext cx="18288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7" y="1600200"/>
            <a:ext cx="18288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6" y="1600200"/>
            <a:ext cx="18288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3" y="1600200"/>
            <a:ext cx="18288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1" y="3752850"/>
            <a:ext cx="18288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40" y="3752850"/>
            <a:ext cx="18288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7" y="3752850"/>
            <a:ext cx="18288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6" y="3752850"/>
            <a:ext cx="18288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3" y="3752850"/>
            <a:ext cx="18288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92503156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1" y="1600200"/>
            <a:ext cx="18288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40" y="1600200"/>
            <a:ext cx="18288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7" y="1600200"/>
            <a:ext cx="18288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6" y="1600200"/>
            <a:ext cx="18288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3" y="1600200"/>
            <a:ext cx="18288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1" y="3752850"/>
            <a:ext cx="18288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40" y="3752850"/>
            <a:ext cx="18288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7" y="3752850"/>
            <a:ext cx="18288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6" y="3752850"/>
            <a:ext cx="18288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3" y="3752850"/>
            <a:ext cx="18288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8067973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5" y="127004"/>
            <a:ext cx="9821031"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5" y="1589577"/>
            <a:ext cx="9821031"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1412329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3"/>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5" y="1"/>
            <a:ext cx="5783436"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64208775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3"/>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5" y="1"/>
            <a:ext cx="5783436"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11" y="27044"/>
            <a:ext cx="977179" cy="981307"/>
          </a:xfrm>
          <a:prstGeom prst="rect">
            <a:avLst/>
          </a:prstGeom>
        </p:spPr>
      </p:pic>
    </p:spTree>
    <p:extLst>
      <p:ext uri="{BB962C8B-B14F-4D97-AF65-F5344CB8AC3E}">
        <p14:creationId xmlns:p14="http://schemas.microsoft.com/office/powerpoint/2010/main" val="3186251657"/>
      </p:ext>
    </p:extLst>
  </p:cSld>
  <p:clrMapOvr>
    <a:overrideClrMapping bg1="dk1" tx1="lt1" bg2="dk2" tx2="lt2" accent1="accent1" accent2="accent2" accent3="accent3" accent4="accent4" accent5="accent5" accent6="accent6" hlink="hlink" folHlink="folHlink"/>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2741970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7" y="1923410"/>
            <a:ext cx="2143404"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607784252"/>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3"/>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3860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11" y="27044"/>
            <a:ext cx="977179"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3"/>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29331696"/>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3"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36695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3"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404783868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2"/>
            <a:ext cx="2066603"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3"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3"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3"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3"/>
            <a:ext cx="6815667"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7830434"/>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2"/>
            <a:ext cx="2066603"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3"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3"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3"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3"/>
            <a:ext cx="6815667"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241500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556685" y="3685882"/>
            <a:ext cx="9821031"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5" y="5148455"/>
            <a:ext cx="9821031"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3967915862"/>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3849210"/>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2"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029112670"/>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455900" y="100270"/>
            <a:ext cx="11274089" cy="844611"/>
          </a:xfrm>
          <a:prstGeom prst="rect">
            <a:avLst/>
          </a:prstGeom>
        </p:spPr>
        <p:txBody>
          <a:bodyPr vert="horz" lIns="91440" tIns="45720" rIns="91440" bIns="45720" rtlCol="0" anchor="ctr">
            <a:noAutofit/>
          </a:bodyPr>
          <a:lstStyle/>
          <a:p>
            <a:r>
              <a:rPr lang="en-US" dirty="0"/>
              <a:t>Click to add title</a:t>
            </a:r>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455899" y="1307130"/>
            <a:ext cx="11280203" cy="47567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5" name="Slide Number Placeholder 2">
            <a:extLst>
              <a:ext uri="{FF2B5EF4-FFF2-40B4-BE49-F238E27FC236}">
                <a16:creationId xmlns:a16="http://schemas.microsoft.com/office/drawing/2014/main" id="{94B49B93-DD1E-4D5D-811A-A132C874C12A}"/>
              </a:ext>
            </a:extLst>
          </p:cNvPr>
          <p:cNvSpPr>
            <a:spLocks noGrp="1"/>
          </p:cNvSpPr>
          <p:nvPr>
            <p:ph type="sldNum" sz="quarter" idx="4"/>
          </p:nvPr>
        </p:nvSpPr>
        <p:spPr>
          <a:xfrm>
            <a:off x="9448800" y="6597650"/>
            <a:ext cx="2743200" cy="260350"/>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FE4A488E-0682-4674-AABE-524444E4E85E}" type="slidenum">
              <a:rPr lang="en-GB" smtClean="0"/>
              <a:pPr/>
              <a:t>‹#›</a:t>
            </a:fld>
            <a:r>
              <a:rPr lang="en-GB" dirty="0"/>
              <a:t> of 49</a:t>
            </a:r>
          </a:p>
        </p:txBody>
      </p:sp>
    </p:spTree>
    <p:extLst>
      <p:ext uri="{BB962C8B-B14F-4D97-AF65-F5344CB8AC3E}">
        <p14:creationId xmlns:p14="http://schemas.microsoft.com/office/powerpoint/2010/main" val="38792279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ottom Fill Slide">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455900" y="100270"/>
            <a:ext cx="11274088" cy="844611"/>
          </a:xfrm>
          <a:prstGeom prst="rect">
            <a:avLst/>
          </a:prstGeom>
        </p:spPr>
        <p:txBody>
          <a:bodyPr vert="horz" lIns="91440" tIns="45720" rIns="91440" bIns="45720" rtlCol="0" anchor="ctr">
            <a:noAutofit/>
          </a:bodyPr>
          <a:lstStyle/>
          <a:p>
            <a:r>
              <a:rPr lang="en-US" dirty="0"/>
              <a:t>Click to add title</a:t>
            </a:r>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455899" y="1307131"/>
            <a:ext cx="11280203" cy="442952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0" name="Picture 9">
            <a:extLst>
              <a:ext uri="{FF2B5EF4-FFF2-40B4-BE49-F238E27FC236}">
                <a16:creationId xmlns:a16="http://schemas.microsoft.com/office/drawing/2014/main" id="{D6340735-0E87-CC46-93D6-0D60E117476F}"/>
              </a:ext>
            </a:extLst>
          </p:cNvPr>
          <p:cNvPicPr>
            <a:picLocks noChangeAspect="1"/>
          </p:cNvPicPr>
          <p:nvPr userDrawn="1"/>
        </p:nvPicPr>
        <p:blipFill>
          <a:blip r:embed="rId2"/>
          <a:stretch>
            <a:fillRect/>
          </a:stretch>
        </p:blipFill>
        <p:spPr>
          <a:xfrm>
            <a:off x="0" y="6019800"/>
            <a:ext cx="12192000" cy="455934"/>
          </a:xfrm>
          <a:prstGeom prst="rect">
            <a:avLst/>
          </a:prstGeom>
        </p:spPr>
      </p:pic>
      <p:sp>
        <p:nvSpPr>
          <p:cNvPr id="12" name="Slide Number Placeholder 5">
            <a:extLst>
              <a:ext uri="{FF2B5EF4-FFF2-40B4-BE49-F238E27FC236}">
                <a16:creationId xmlns:a16="http://schemas.microsoft.com/office/drawing/2014/main" id="{1512107F-3B03-A142-ADD0-8B76AD59B4BD}"/>
              </a:ext>
            </a:extLst>
          </p:cNvPr>
          <p:cNvSpPr txBox="1">
            <a:spLocks/>
          </p:cNvSpPr>
          <p:nvPr userDrawn="1"/>
        </p:nvSpPr>
        <p:spPr>
          <a:xfrm>
            <a:off x="4724936" y="6507956"/>
            <a:ext cx="6666597" cy="273844"/>
          </a:xfrm>
          <a:prstGeom prst="rect">
            <a:avLst/>
          </a:prstGeom>
        </p:spPr>
        <p:txBody>
          <a:bodyPr vert="horz" lIns="0" tIns="45720" rIns="0" bIns="4572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9727B"/>
                </a:solidFill>
                <a:effectLst/>
                <a:uLnTx/>
                <a:uFillTx/>
                <a:latin typeface="Calibri"/>
                <a:ea typeface="+mn-ea"/>
                <a:cs typeface="+mn-cs"/>
              </a:rPr>
              <a:t>Copyright (c) 2018 CompTIA Properties, LLC. All Rights Reserved.  |  CompTIA.org</a:t>
            </a:r>
          </a:p>
        </p:txBody>
      </p:sp>
      <p:pic>
        <p:nvPicPr>
          <p:cNvPr id="13" name="Picture 12" descr="CompTIA_logo.wmf">
            <a:extLst>
              <a:ext uri="{FF2B5EF4-FFF2-40B4-BE49-F238E27FC236}">
                <a16:creationId xmlns:a16="http://schemas.microsoft.com/office/drawing/2014/main" id="{E87DE8F0-CB9B-2840-A524-8BE08473D7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6400" y="6586242"/>
            <a:ext cx="816864" cy="131064"/>
          </a:xfrm>
          <a:prstGeom prst="rect">
            <a:avLst/>
          </a:prstGeom>
        </p:spPr>
      </p:pic>
    </p:spTree>
    <p:extLst>
      <p:ext uri="{BB962C8B-B14F-4D97-AF65-F5344CB8AC3E}">
        <p14:creationId xmlns:p14="http://schemas.microsoft.com/office/powerpoint/2010/main" val="25681821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Rectangle 6"/>
          <p:cNvSpPr>
            <a:spLocks noGrp="1" noChangeArrowheads="1"/>
          </p:cNvSpPr>
          <p:nvPr>
            <p:ph type="title"/>
          </p:nvPr>
        </p:nvSpPr>
        <p:spPr bwMode="auto">
          <a:xfrm>
            <a:off x="257520" y="179324"/>
            <a:ext cx="8767531" cy="10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en-AU" altLang="en-US" dirty="0"/>
              <a:t>Click to edit Master title style</a:t>
            </a:r>
          </a:p>
        </p:txBody>
      </p:sp>
      <p:sp>
        <p:nvSpPr>
          <p:cNvPr id="3" name="Slide Number Placeholder 2">
            <a:extLst>
              <a:ext uri="{FF2B5EF4-FFF2-40B4-BE49-F238E27FC236}">
                <a16:creationId xmlns:a16="http://schemas.microsoft.com/office/drawing/2014/main" id="{F8DB4401-2019-405D-92D6-9A75099D0BC9}"/>
              </a:ext>
            </a:extLst>
          </p:cNvPr>
          <p:cNvSpPr>
            <a:spLocks noGrp="1"/>
          </p:cNvSpPr>
          <p:nvPr>
            <p:ph type="sldNum" sz="quarter" idx="4"/>
          </p:nvPr>
        </p:nvSpPr>
        <p:spPr>
          <a:xfrm>
            <a:off x="9448800" y="6597650"/>
            <a:ext cx="2743200" cy="260350"/>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FE4A488E-0682-4674-AABE-524444E4E85E}" type="slidenum">
              <a:rPr lang="en-GB" smtClean="0"/>
              <a:pPr/>
              <a:t>‹#›</a:t>
            </a:fld>
            <a:r>
              <a:rPr lang="en-GB" dirty="0"/>
              <a:t> of 49</a:t>
            </a:r>
          </a:p>
        </p:txBody>
      </p:sp>
    </p:spTree>
    <p:extLst>
      <p:ext uri="{BB962C8B-B14F-4D97-AF65-F5344CB8AC3E}">
        <p14:creationId xmlns:p14="http://schemas.microsoft.com/office/powerpoint/2010/main" val="3925230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5" y="3685882"/>
            <a:ext cx="9821031"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556685" y="5148455"/>
            <a:ext cx="9821031"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19850976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963084" y="4406903"/>
            <a:ext cx="103632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120984833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5" y="127004"/>
            <a:ext cx="9349316"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5" y="1589577"/>
            <a:ext cx="9349316"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8325" y="229077"/>
            <a:ext cx="1254699" cy="1260000"/>
          </a:xfrm>
          <a:prstGeom prst="rect">
            <a:avLst/>
          </a:prstGeom>
        </p:spPr>
      </p:pic>
    </p:spTree>
    <p:extLst>
      <p:ext uri="{BB962C8B-B14F-4D97-AF65-F5344CB8AC3E}">
        <p14:creationId xmlns:p14="http://schemas.microsoft.com/office/powerpoint/2010/main" val="42573547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52926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2260" y="27044"/>
            <a:ext cx="977179" cy="981307"/>
          </a:xfrm>
          <a:prstGeom prst="rect">
            <a:avLst/>
          </a:prstGeom>
        </p:spPr>
      </p:pic>
    </p:spTree>
    <p:extLst>
      <p:ext uri="{BB962C8B-B14F-4D97-AF65-F5344CB8AC3E}">
        <p14:creationId xmlns:p14="http://schemas.microsoft.com/office/powerpoint/2010/main" val="28661891"/>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microsoft.com/office/2007/relationships/hdphoto" Target="../media/hdphoto1.wdp"/><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6" cstate="print">
            <a:extLst>
              <a:ext uri="{BEBA8EAE-BF5A-486C-A8C5-ECC9F3942E4B}">
                <a14:imgProps xmlns:a14="http://schemas.microsoft.com/office/drawing/2010/main">
                  <a14:imgLayer r:embed="rId47">
                    <a14:imgEffect>
                      <a14:saturation sat="66000"/>
                    </a14:imgEffect>
                  </a14:imgLayer>
                </a14:imgProps>
              </a:ext>
              <a:ext uri="{28A0092B-C50C-407E-A947-70E740481C1C}">
                <a14:useLocalDpi xmlns:a14="http://schemas.microsoft.com/office/drawing/2010/main" val="0"/>
              </a:ext>
            </a:extLst>
          </a:blip>
          <a:srcRect t="94815"/>
          <a:stretch/>
        </p:blipFill>
        <p:spPr>
          <a:xfrm>
            <a:off x="0" y="6502400"/>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1"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10859591" y="6588371"/>
            <a:ext cx="1550125"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10" name="TextBox 9">
            <a:extLst>
              <a:ext uri="{FF2B5EF4-FFF2-40B4-BE49-F238E27FC236}">
                <a16:creationId xmlns:a16="http://schemas.microsoft.com/office/drawing/2014/main" id="{03B43CF9-5DF4-434A-B8DE-8CC27E8E4CDC}"/>
              </a:ext>
            </a:extLst>
          </p:cNvPr>
          <p:cNvSpPr txBox="1"/>
          <p:nvPr userDrawn="1"/>
        </p:nvSpPr>
        <p:spPr>
          <a:xfrm>
            <a:off x="4808748" y="6557593"/>
            <a:ext cx="4528457"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Security Concepts and Model</a:t>
            </a:r>
          </a:p>
        </p:txBody>
      </p:sp>
    </p:spTree>
    <p:extLst>
      <p:ext uri="{BB962C8B-B14F-4D97-AF65-F5344CB8AC3E}">
        <p14:creationId xmlns:p14="http://schemas.microsoft.com/office/powerpoint/2010/main" val="404587338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4" r:id="rId43"/>
    <p:sldLayoutId id="2147483770" r:id="rId44"/>
  </p:sldLayoutIdLst>
  <p:hf hdr="0" ft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oogle.com/" TargetMode="Externa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e-b.site/?act=sherlock" TargetMode="Externa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temp-mail.org/en/"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hyperlink" Target="https://tempmail.net/" TargetMode="External"/><Relationship Id="rId4" Type="http://schemas.openxmlformats.org/officeDocument/2006/relationships/hyperlink" Target="https://tempail.com/#google_vignett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owl.excelsior.edu/educator-resources/owl-across-disciplines/owl-across-the-disciplines-grammar-and-usage/" TargetMode="External"/><Relationship Id="rId7" Type="http://schemas.openxmlformats.org/officeDocument/2006/relationships/hyperlink" Target="https://www.pngall.com/question-mark-png" TargetMode="External"/><Relationship Id="rId2" Type="http://schemas.openxmlformats.org/officeDocument/2006/relationships/image" Target="../media/image38.jpe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hyperlink" Target="https://celebratingfamilystories.blogspot.com/2013/12/mystery-monday-what-happened-to-hiram.html" TargetMode="External"/><Relationship Id="rId4" Type="http://schemas.openxmlformats.org/officeDocument/2006/relationships/image" Target="../media/image39.jpg"/><Relationship Id="rId9" Type="http://schemas.openxmlformats.org/officeDocument/2006/relationships/hyperlink" Target="https://freepngimg.com/png/72547-thinking-photography-question-mark-man-stock"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4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4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owl.excelsior.edu/educator-resources/owl-across-disciplines/owl-across-the-disciplines-grammar-and-usage/" TargetMode="External"/><Relationship Id="rId7" Type="http://schemas.openxmlformats.org/officeDocument/2006/relationships/hyperlink" Target="https://www.pngall.com/question-mark-png" TargetMode="External"/><Relationship Id="rId2" Type="http://schemas.openxmlformats.org/officeDocument/2006/relationships/image" Target="../media/image38.jpe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hyperlink" Target="https://celebratingfamilystories.blogspot.com/2013/12/mystery-monday-what-happened-to-hiram.html" TargetMode="External"/><Relationship Id="rId4" Type="http://schemas.openxmlformats.org/officeDocument/2006/relationships/image" Target="../media/image39.jpg"/><Relationship Id="rId9" Type="http://schemas.openxmlformats.org/officeDocument/2006/relationships/hyperlink" Target="https://freepngimg.com/png/72547-thinking-photography-question-mark-man-stoc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2.xml"/><Relationship Id="rId5" Type="http://schemas.openxmlformats.org/officeDocument/2006/relationships/image" Target="../media/image48.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owl.excelsior.edu/educator-resources/owl-across-disciplines/owl-across-the-disciplines-grammar-and-usage/" TargetMode="External"/><Relationship Id="rId7" Type="http://schemas.openxmlformats.org/officeDocument/2006/relationships/hyperlink" Target="https://www.pngall.com/question-mark-png" TargetMode="External"/><Relationship Id="rId2" Type="http://schemas.openxmlformats.org/officeDocument/2006/relationships/image" Target="../media/image38.jpe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hyperlink" Target="https://celebratingfamilystories.blogspot.com/2013/12/mystery-monday-what-happened-to-hiram.html" TargetMode="External"/><Relationship Id="rId4" Type="http://schemas.openxmlformats.org/officeDocument/2006/relationships/image" Target="../media/image39.jpg"/><Relationship Id="rId9" Type="http://schemas.openxmlformats.org/officeDocument/2006/relationships/hyperlink" Target="https://freepngimg.com/png/72547-thinking-photography-question-mark-man-stoc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gif"/><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CD53AB-E383-4131-9F02-DC59E3FB2B57}"/>
              </a:ext>
            </a:extLst>
          </p:cNvPr>
          <p:cNvSpPr txBox="1">
            <a:spLocks noChangeArrowheads="1"/>
          </p:cNvSpPr>
          <p:nvPr/>
        </p:nvSpPr>
        <p:spPr bwMode="auto">
          <a:xfrm>
            <a:off x="6500949" y="2383158"/>
            <a:ext cx="546303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250" b="1" cap="all">
                <a:solidFill>
                  <a:schemeClr val="accent5"/>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a:lstStyle>
          <a:p>
            <a:pPr algn="r"/>
            <a:r>
              <a:rPr lang="en-US" sz="2800" kern="0" dirty="0">
                <a:solidFill>
                  <a:srgbClr val="FFC000"/>
                </a:solidFill>
              </a:rPr>
              <a:t>Digital Defense: Mastering Cybersecurity Basics</a:t>
            </a:r>
            <a:br>
              <a:rPr lang="en-US" altLang="en-US" kern="0" dirty="0"/>
            </a:br>
            <a:endParaRPr lang="en-US" altLang="en-US" sz="2000" kern="0" dirty="0">
              <a:solidFill>
                <a:schemeClr val="accent5">
                  <a:lumMod val="40000"/>
                  <a:lumOff val="60000"/>
                </a:schemeClr>
              </a:solidFill>
            </a:endParaRPr>
          </a:p>
        </p:txBody>
      </p:sp>
      <p:sp>
        <p:nvSpPr>
          <p:cNvPr id="10" name="Subtitle 2">
            <a:extLst>
              <a:ext uri="{FF2B5EF4-FFF2-40B4-BE49-F238E27FC236}">
                <a16:creationId xmlns:a16="http://schemas.microsoft.com/office/drawing/2014/main" id="{F6A8F500-8756-45CC-B9AB-AF6989E887A6}"/>
              </a:ext>
            </a:extLst>
          </p:cNvPr>
          <p:cNvSpPr txBox="1">
            <a:spLocks noChangeArrowheads="1"/>
          </p:cNvSpPr>
          <p:nvPr/>
        </p:nvSpPr>
        <p:spPr bwMode="auto">
          <a:xfrm>
            <a:off x="5050217" y="3118170"/>
            <a:ext cx="691376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r" rtl="0" eaLnBrk="1" fontAlgn="base" hangingPunct="1">
              <a:spcBef>
                <a:spcPct val="20000"/>
              </a:spcBef>
              <a:spcAft>
                <a:spcPct val="0"/>
              </a:spcAft>
              <a:buNone/>
              <a:defRPr sz="1875">
                <a:solidFill>
                  <a:schemeClr val="bg1"/>
                </a:solidFill>
                <a:latin typeface="+mj-lt"/>
                <a:ea typeface="+mn-ea"/>
                <a:cs typeface="Calibri" panose="020F0502020204030204" pitchFamily="34" charset="0"/>
              </a:defRPr>
            </a:lvl1pPr>
            <a:lvl2pPr marL="342900" indent="0" algn="l" rtl="0" eaLnBrk="1" fontAlgn="base" hangingPunct="1">
              <a:spcBef>
                <a:spcPct val="20000"/>
              </a:spcBef>
              <a:spcAft>
                <a:spcPct val="0"/>
              </a:spcAft>
              <a:buNone/>
              <a:defRPr sz="1350">
                <a:solidFill>
                  <a:schemeClr val="tx1"/>
                </a:solidFill>
                <a:latin typeface="+mj-lt"/>
                <a:cs typeface="Calibri" panose="020F0502020204030204" pitchFamily="34" charset="0"/>
              </a:defRPr>
            </a:lvl2pPr>
            <a:lvl3pPr marL="685800" indent="0" algn="l" rtl="0" eaLnBrk="1" fontAlgn="base" hangingPunct="1">
              <a:spcBef>
                <a:spcPct val="20000"/>
              </a:spcBef>
              <a:spcAft>
                <a:spcPct val="0"/>
              </a:spcAft>
              <a:buNone/>
              <a:defRPr sz="1200">
                <a:solidFill>
                  <a:schemeClr val="tx1"/>
                </a:solidFill>
                <a:latin typeface="+mj-lt"/>
                <a:cs typeface="Calibri" panose="020F0502020204030204" pitchFamily="34" charset="0"/>
              </a:defRPr>
            </a:lvl3pPr>
            <a:lvl4pPr marL="1028700" indent="0" algn="l" rtl="0" eaLnBrk="1" fontAlgn="base" hangingPunct="1">
              <a:spcBef>
                <a:spcPct val="20000"/>
              </a:spcBef>
              <a:spcAft>
                <a:spcPct val="0"/>
              </a:spcAft>
              <a:buNone/>
              <a:defRPr sz="1050">
                <a:solidFill>
                  <a:schemeClr val="tx1"/>
                </a:solidFill>
                <a:latin typeface="+mj-lt"/>
                <a:cs typeface="Calibri" panose="020F0502020204030204" pitchFamily="34" charset="0"/>
              </a:defRPr>
            </a:lvl4pPr>
            <a:lvl5pPr marL="1371600" indent="0" algn="l" rtl="0" eaLnBrk="1" fontAlgn="base" hangingPunct="1">
              <a:spcBef>
                <a:spcPct val="20000"/>
              </a:spcBef>
              <a:spcAft>
                <a:spcPct val="0"/>
              </a:spcAft>
              <a:buNone/>
              <a:defRPr sz="1050">
                <a:solidFill>
                  <a:schemeClr val="tx1"/>
                </a:solidFill>
                <a:latin typeface="+mj-lt"/>
                <a:cs typeface="Calibri" panose="020F0502020204030204" pitchFamily="34" charset="0"/>
              </a:defRPr>
            </a:lvl5pPr>
            <a:lvl6pPr marL="1714500" indent="0" algn="l" rtl="0" eaLnBrk="1" fontAlgn="base" hangingPunct="1">
              <a:spcBef>
                <a:spcPct val="20000"/>
              </a:spcBef>
              <a:spcAft>
                <a:spcPct val="0"/>
              </a:spcAft>
              <a:buNone/>
              <a:defRPr sz="1050">
                <a:solidFill>
                  <a:schemeClr val="tx1"/>
                </a:solidFill>
                <a:latin typeface="+mn-lt"/>
              </a:defRPr>
            </a:lvl6pPr>
            <a:lvl7pPr marL="2057400" indent="0" algn="l" rtl="0" eaLnBrk="1" fontAlgn="base" hangingPunct="1">
              <a:spcBef>
                <a:spcPct val="20000"/>
              </a:spcBef>
              <a:spcAft>
                <a:spcPct val="0"/>
              </a:spcAft>
              <a:buNone/>
              <a:defRPr sz="1050">
                <a:solidFill>
                  <a:schemeClr val="tx1"/>
                </a:solidFill>
                <a:latin typeface="+mn-lt"/>
              </a:defRPr>
            </a:lvl7pPr>
            <a:lvl8pPr marL="2400300" indent="0" algn="l" rtl="0" eaLnBrk="1" fontAlgn="base" hangingPunct="1">
              <a:spcBef>
                <a:spcPct val="20000"/>
              </a:spcBef>
              <a:spcAft>
                <a:spcPct val="0"/>
              </a:spcAft>
              <a:buNone/>
              <a:defRPr sz="1050">
                <a:solidFill>
                  <a:schemeClr val="tx1"/>
                </a:solidFill>
                <a:latin typeface="+mn-lt"/>
              </a:defRPr>
            </a:lvl8pPr>
            <a:lvl9pPr marL="2743200" indent="0" algn="l" rtl="0" eaLnBrk="1" fontAlgn="base" hangingPunct="1">
              <a:spcBef>
                <a:spcPct val="20000"/>
              </a:spcBef>
              <a:spcAft>
                <a:spcPct val="0"/>
              </a:spcAft>
              <a:buNone/>
              <a:defRPr sz="1050">
                <a:solidFill>
                  <a:schemeClr val="tx1"/>
                </a:solidFill>
                <a:latin typeface="+mn-lt"/>
              </a:defRPr>
            </a:lvl9pPr>
          </a:lstStyle>
          <a:p>
            <a:r>
              <a:rPr lang="en-US" altLang="en-US" sz="2800" b="1" kern="0" dirty="0"/>
              <a:t>Day 1: Security Concepts and Model</a:t>
            </a:r>
          </a:p>
        </p:txBody>
      </p:sp>
    </p:spTree>
    <p:extLst>
      <p:ext uri="{BB962C8B-B14F-4D97-AF65-F5344CB8AC3E}">
        <p14:creationId xmlns:p14="http://schemas.microsoft.com/office/powerpoint/2010/main" val="154496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074" y="1911705"/>
            <a:ext cx="11377749" cy="3202163"/>
          </a:xfrm>
          <a:solidFill>
            <a:schemeClr val="bg1"/>
          </a:solidFill>
        </p:spPr>
        <p:txBody>
          <a:bodyPr/>
          <a:lstStyle/>
          <a:p>
            <a:pPr algn="just">
              <a:buFont typeface="Wingdings" panose="05000000000000000000" pitchFamily="2" charset="2"/>
              <a:buChar char="§"/>
            </a:pPr>
            <a:r>
              <a:rPr lang="en-US" altLang="en-US" sz="3200" dirty="0"/>
              <a:t>No matter what you are doing these days, a </a:t>
            </a:r>
            <a:r>
              <a:rPr lang="en-US" altLang="en-US" sz="3200" dirty="0">
                <a:solidFill>
                  <a:srgbClr val="FF0000"/>
                </a:solidFill>
              </a:rPr>
              <a:t>digital footprint </a:t>
            </a:r>
            <a:r>
              <a:rPr lang="en-US" altLang="en-US" sz="3200" dirty="0"/>
              <a:t>is probably being </a:t>
            </a:r>
            <a:r>
              <a:rPr lang="en-US" altLang="en-US" sz="3200" b="1" dirty="0"/>
              <a:t>created</a:t>
            </a:r>
            <a:r>
              <a:rPr lang="en-US" altLang="en-US" sz="3200" dirty="0"/>
              <a:t> that contains some type of digital </a:t>
            </a:r>
            <a:r>
              <a:rPr lang="en-US" altLang="en-US" sz="3200" b="1" dirty="0"/>
              <a:t>evidence</a:t>
            </a:r>
            <a:r>
              <a:rPr lang="en-US" altLang="en-US" sz="3200" dirty="0"/>
              <a:t> that can be recovered. </a:t>
            </a:r>
          </a:p>
          <a:p>
            <a:pPr algn="just">
              <a:spcBef>
                <a:spcPts val="1800"/>
              </a:spcBef>
              <a:buFont typeface="Wingdings" panose="05000000000000000000" pitchFamily="2" charset="2"/>
              <a:buChar char="§"/>
            </a:pPr>
            <a:r>
              <a:rPr lang="en-US" sz="3200" dirty="0"/>
              <a:t>It includes the </a:t>
            </a:r>
            <a:r>
              <a:rPr lang="en-US" sz="3200" b="1" dirty="0"/>
              <a:t>websites</a:t>
            </a:r>
            <a:r>
              <a:rPr lang="en-US" sz="3200" dirty="0"/>
              <a:t> you visit, </a:t>
            </a:r>
            <a:r>
              <a:rPr lang="en-US" sz="3200" b="1" dirty="0"/>
              <a:t>emails</a:t>
            </a:r>
            <a:r>
              <a:rPr lang="en-US" sz="3200" dirty="0"/>
              <a:t> you send, and information you submit to </a:t>
            </a:r>
            <a:r>
              <a:rPr lang="en-US" sz="3200" b="1" dirty="0"/>
              <a:t>online services</a:t>
            </a:r>
            <a:r>
              <a:rPr lang="en-US" sz="3200" dirty="0"/>
              <a:t>.</a:t>
            </a:r>
          </a:p>
          <a:p>
            <a:pPr algn="just">
              <a:spcAft>
                <a:spcPts val="0"/>
              </a:spcAft>
              <a:buFont typeface="Wingdings" panose="05000000000000000000" pitchFamily="2" charset="2"/>
              <a:buChar char="§"/>
            </a:pPr>
            <a:r>
              <a:rPr lang="en-US" sz="3200" dirty="0"/>
              <a:t>Information that is posted about you also gets added to your </a:t>
            </a:r>
            <a:r>
              <a:rPr lang="en-US" sz="3200" b="1" dirty="0"/>
              <a:t>data trail</a:t>
            </a:r>
            <a:r>
              <a:rPr lang="en-US" sz="3200" dirty="0"/>
              <a:t>.</a:t>
            </a:r>
          </a:p>
        </p:txBody>
      </p:sp>
      <p:sp>
        <p:nvSpPr>
          <p:cNvPr id="2" name="Title 1"/>
          <p:cNvSpPr>
            <a:spLocks noGrp="1"/>
          </p:cNvSpPr>
          <p:nvPr>
            <p:ph type="title"/>
          </p:nvPr>
        </p:nvSpPr>
        <p:spPr>
          <a:xfrm>
            <a:off x="431074" y="274638"/>
            <a:ext cx="10457373" cy="1143000"/>
          </a:xfrm>
        </p:spPr>
        <p:txBody>
          <a:bodyPr/>
          <a:lstStyle/>
          <a:p>
            <a:pPr algn="ctr"/>
            <a:r>
              <a:rPr lang="en-US" altLang="zh-TW" sz="4000" b="1" dirty="0">
                <a:solidFill>
                  <a:schemeClr val="tx1"/>
                </a:solidFill>
                <a:latin typeface="Century Gothic" panose="020B0502020202020204" pitchFamily="34" charset="0"/>
                <a:ea typeface="新細明體"/>
                <a:cs typeface="新細明體"/>
              </a:rPr>
              <a:t>Digital Footprint</a:t>
            </a:r>
            <a:endParaRPr lang="en-US" sz="4000" b="1" dirty="0"/>
          </a:p>
        </p:txBody>
      </p:sp>
    </p:spTree>
    <p:extLst>
      <p:ext uri="{BB962C8B-B14F-4D97-AF65-F5344CB8AC3E}">
        <p14:creationId xmlns:p14="http://schemas.microsoft.com/office/powerpoint/2010/main" val="10166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03" y="882516"/>
            <a:ext cx="6777714" cy="5092967"/>
          </a:xfrm>
          <a:prstGeom prst="rect">
            <a:avLst/>
          </a:prstGeom>
          <a:ln>
            <a:noFill/>
          </a:ln>
          <a:effectLst>
            <a:outerShdw blurRad="292100" dist="139700" dir="2700000" algn="tl" rotWithShape="0">
              <a:srgbClr val="333333">
                <a:alpha val="65000"/>
              </a:srgbClr>
            </a:outerShdw>
          </a:effectLst>
        </p:spPr>
      </p:pic>
      <p:pic>
        <p:nvPicPr>
          <p:cNvPr id="3" name="Picture 4" descr="animation owl GIF">
            <a:extLst>
              <a:ext uri="{FF2B5EF4-FFF2-40B4-BE49-F238E27FC236}">
                <a16:creationId xmlns:a16="http://schemas.microsoft.com/office/drawing/2014/main" id="{B829BEE6-670F-8BEF-2D1E-BEBFFB59FC8B}"/>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36792" y="2371666"/>
            <a:ext cx="3759405" cy="211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7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3774"/>
            <a:ext cx="9144000" cy="5019675"/>
          </a:xfrm>
        </p:spPr>
        <p:txBody>
          <a:bodyPr/>
          <a:lstStyle/>
          <a:p>
            <a:pPr marL="0" indent="0" algn="just">
              <a:buNone/>
            </a:pPr>
            <a:r>
              <a:rPr lang="en-US" altLang="en-US" sz="2800" b="1" u="sng" dirty="0"/>
              <a:t>Active digital footprints</a:t>
            </a:r>
          </a:p>
          <a:p>
            <a:pPr algn="just">
              <a:buFont typeface="Wingdings" panose="05000000000000000000" pitchFamily="2" charset="2"/>
              <a:buChar char="§"/>
            </a:pPr>
            <a:r>
              <a:rPr lang="en-US" altLang="en-US" sz="2800" b="1" dirty="0"/>
              <a:t>Active</a:t>
            </a:r>
            <a:r>
              <a:rPr lang="en-US" altLang="en-US" sz="2800" dirty="0"/>
              <a:t> digital footprints consist of the data you </a:t>
            </a:r>
            <a:r>
              <a:rPr lang="en-US" altLang="en-US" sz="2800" b="1" dirty="0"/>
              <a:t>leave</a:t>
            </a:r>
            <a:r>
              <a:rPr lang="en-US" altLang="en-US" sz="2800" dirty="0"/>
              <a:t> when you make deliberate </a:t>
            </a:r>
            <a:r>
              <a:rPr lang="en-US" altLang="en-US" sz="2800" b="1" dirty="0"/>
              <a:t>choices</a:t>
            </a:r>
            <a:r>
              <a:rPr lang="en-US" altLang="en-US" sz="2800" dirty="0"/>
              <a:t> on the internet.</a:t>
            </a:r>
          </a:p>
          <a:p>
            <a:pPr algn="just">
              <a:buFont typeface="Wingdings" panose="05000000000000000000" pitchFamily="2" charset="2"/>
              <a:buChar char="§"/>
            </a:pPr>
            <a:r>
              <a:rPr lang="en-US" altLang="en-US" sz="2800" dirty="0"/>
              <a:t>Few examples of active digital footprints:</a:t>
            </a:r>
          </a:p>
        </p:txBody>
      </p:sp>
      <p:sp>
        <p:nvSpPr>
          <p:cNvPr id="2" name="Title 1"/>
          <p:cNvSpPr>
            <a:spLocks noGrp="1"/>
          </p:cNvSpPr>
          <p:nvPr>
            <p:ph type="title"/>
          </p:nvPr>
        </p:nvSpPr>
        <p:spPr>
          <a:xfrm>
            <a:off x="210627" y="43630"/>
            <a:ext cx="10457373" cy="1143000"/>
          </a:xfrm>
        </p:spPr>
        <p:txBody>
          <a:bodyPr/>
          <a:lstStyle/>
          <a:p>
            <a:pPr algn="ctr"/>
            <a:r>
              <a:rPr lang="en-US" altLang="zh-TW" sz="4000" b="1" dirty="0">
                <a:solidFill>
                  <a:schemeClr val="tx1"/>
                </a:solidFill>
                <a:latin typeface="Century Gothic" panose="020B0502020202020204" pitchFamily="34" charset="0"/>
                <a:ea typeface="新細明體"/>
                <a:cs typeface="新細明體"/>
              </a:rPr>
              <a:t>Digital Footprint</a:t>
            </a:r>
            <a:endParaRPr lang="en-US" sz="4000" b="1" dirty="0"/>
          </a:p>
        </p:txBody>
      </p:sp>
      <p:pic>
        <p:nvPicPr>
          <p:cNvPr id="3074" name="Picture 2" descr="Footprint GIFs - Get the best GIF on GIPHY"/>
          <p:cNvPicPr>
            <a:picLocks noChangeAspect="1" noChangeArrowheads="1" noCrop="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921931" y="4719438"/>
            <a:ext cx="3024353" cy="17011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3148125"/>
            <a:ext cx="8211628" cy="2616101"/>
          </a:xfrm>
          <a:prstGeom prst="rect">
            <a:avLst/>
          </a:prstGeom>
          <a:noFill/>
        </p:spPr>
        <p:txBody>
          <a:bodyPr wrap="square" rtlCol="0">
            <a:spAutoFit/>
          </a:bodyPr>
          <a:lstStyle/>
          <a:p>
            <a:pPr marL="800100" lvl="1" indent="-342900" algn="just">
              <a:spcBef>
                <a:spcPts val="600"/>
              </a:spcBef>
              <a:spcAft>
                <a:spcPts val="600"/>
              </a:spcAft>
              <a:buFont typeface="Wingdings" panose="05000000000000000000" pitchFamily="2" charset="2"/>
              <a:buChar char="ü"/>
            </a:pPr>
            <a:r>
              <a:rPr lang="en-US" altLang="en-US" sz="2400" b="1" dirty="0"/>
              <a:t>Posting</a:t>
            </a:r>
            <a:r>
              <a:rPr lang="en-US" altLang="en-US" sz="2400" dirty="0"/>
              <a:t> on Facebook, Instagram, Snapchat, Twitter, and other social media platforms</a:t>
            </a:r>
          </a:p>
          <a:p>
            <a:pPr marL="800100" lvl="1" indent="-342900" algn="just">
              <a:spcBef>
                <a:spcPts val="600"/>
              </a:spcBef>
              <a:spcAft>
                <a:spcPts val="600"/>
              </a:spcAft>
              <a:buFont typeface="Wingdings" panose="05000000000000000000" pitchFamily="2" charset="2"/>
              <a:buChar char="ü"/>
            </a:pPr>
            <a:r>
              <a:rPr lang="en-US" altLang="en-US" sz="2400" b="1" dirty="0"/>
              <a:t>Filling out </a:t>
            </a:r>
            <a:r>
              <a:rPr lang="en-US" altLang="en-US" sz="2400" dirty="0"/>
              <a:t>online forms, such as when signing up to receive emails or texts</a:t>
            </a:r>
          </a:p>
          <a:p>
            <a:pPr marL="800100" lvl="1" indent="-342900" algn="just">
              <a:spcBef>
                <a:spcPts val="600"/>
              </a:spcBef>
              <a:spcAft>
                <a:spcPts val="600"/>
              </a:spcAft>
              <a:buFont typeface="Wingdings" panose="05000000000000000000" pitchFamily="2" charset="2"/>
              <a:buChar char="ü"/>
            </a:pPr>
            <a:r>
              <a:rPr lang="en-US" altLang="en-US" sz="2400" dirty="0"/>
              <a:t>Agreeing to install </a:t>
            </a:r>
            <a:r>
              <a:rPr lang="en-US" altLang="en-US" sz="2400" b="1" dirty="0"/>
              <a:t>cookies</a:t>
            </a:r>
            <a:r>
              <a:rPr lang="en-US" altLang="en-US" sz="2400" dirty="0"/>
              <a:t> on your devices when prompted by the browser</a:t>
            </a:r>
            <a:endParaRPr lang="en-US" sz="2400" dirty="0"/>
          </a:p>
        </p:txBody>
      </p:sp>
    </p:spTree>
    <p:extLst>
      <p:ext uri="{BB962C8B-B14F-4D97-AF65-F5344CB8AC3E}">
        <p14:creationId xmlns:p14="http://schemas.microsoft.com/office/powerpoint/2010/main" val="322040979"/>
      </p:ext>
    </p:extLst>
  </p:cSld>
  <p:clrMapOvr>
    <a:masterClrMapping/>
  </p:clrMapOvr>
  <mc:AlternateContent xmlns:mc="http://schemas.openxmlformats.org/markup-compatibility/2006" xmlns:p14="http://schemas.microsoft.com/office/powerpoint/2010/main">
    <mc:Choice Requires="p14">
      <p:transition spd="slow" p14:dur="2000" advTm="41460"/>
    </mc:Choice>
    <mc:Fallback xmlns="">
      <p:transition spd="slow" advTm="41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405" y="1241426"/>
            <a:ext cx="11389190" cy="5019675"/>
          </a:xfrm>
        </p:spPr>
        <p:txBody>
          <a:bodyPr/>
          <a:lstStyle/>
          <a:p>
            <a:pPr marL="0" indent="0" algn="just">
              <a:buNone/>
            </a:pPr>
            <a:r>
              <a:rPr lang="en-US" altLang="en-US" sz="2800" b="1" u="sng" dirty="0"/>
              <a:t>Passive digital footprints</a:t>
            </a:r>
            <a:endParaRPr lang="en-US" altLang="en-US" sz="2800" dirty="0"/>
          </a:p>
          <a:p>
            <a:pPr algn="just">
              <a:buFont typeface="Wingdings" panose="05000000000000000000" pitchFamily="2" charset="2"/>
              <a:buChar char="§"/>
            </a:pPr>
            <a:r>
              <a:rPr lang="en-US" altLang="en-US" sz="2800" b="1" dirty="0"/>
              <a:t>Passive</a:t>
            </a:r>
            <a:r>
              <a:rPr lang="en-US" altLang="en-US" sz="2800" dirty="0"/>
              <a:t> digital footprints are those you </a:t>
            </a:r>
            <a:r>
              <a:rPr lang="en-US" altLang="en-US" sz="2800" b="1" dirty="0"/>
              <a:t>leave behind without intending </a:t>
            </a:r>
            <a:r>
              <a:rPr lang="en-US" altLang="en-US" sz="2800" dirty="0"/>
              <a:t>to or, in some cases, </a:t>
            </a:r>
            <a:r>
              <a:rPr lang="en-US" altLang="en-US" sz="2800" b="1" dirty="0"/>
              <a:t>without knowing </a:t>
            </a:r>
            <a:r>
              <a:rPr lang="en-US" altLang="en-US" sz="2800" dirty="0"/>
              <a:t>it.</a:t>
            </a:r>
          </a:p>
          <a:p>
            <a:pPr algn="just">
              <a:buFont typeface="Wingdings" panose="05000000000000000000" pitchFamily="2" charset="2"/>
              <a:buChar char="§"/>
            </a:pPr>
            <a:r>
              <a:rPr lang="en-US" altLang="en-US" sz="2800" dirty="0"/>
              <a:t>Few examples of passive digital footprints:</a:t>
            </a:r>
          </a:p>
          <a:p>
            <a:pPr lvl="2" algn="just">
              <a:buFont typeface="Wingdings" panose="05000000000000000000" pitchFamily="2" charset="2"/>
              <a:buChar char="§"/>
            </a:pPr>
            <a:r>
              <a:rPr lang="en-US" altLang="en-US" sz="2400" dirty="0"/>
              <a:t>Websites that install cookies in your device </a:t>
            </a:r>
            <a:r>
              <a:rPr lang="en-US" altLang="en-US" sz="2400" b="1" dirty="0"/>
              <a:t>without disclosing </a:t>
            </a:r>
            <a:r>
              <a:rPr lang="en-US" altLang="en-US" sz="2400" dirty="0"/>
              <a:t>it to you</a:t>
            </a:r>
          </a:p>
          <a:p>
            <a:pPr lvl="2" algn="just">
              <a:buFont typeface="Wingdings" panose="05000000000000000000" pitchFamily="2" charset="2"/>
              <a:buChar char="§"/>
            </a:pPr>
            <a:r>
              <a:rPr lang="en-US" altLang="en-US" sz="2400" dirty="0"/>
              <a:t>Apps and websites that use </a:t>
            </a:r>
            <a:r>
              <a:rPr lang="en-US" altLang="en-US" sz="2400" b="1" dirty="0" err="1"/>
              <a:t>geolocation</a:t>
            </a:r>
            <a:r>
              <a:rPr lang="en-US" altLang="en-US" sz="2400" dirty="0"/>
              <a:t> to pinpoint your location</a:t>
            </a:r>
          </a:p>
          <a:p>
            <a:pPr lvl="2" algn="just">
              <a:buFont typeface="Wingdings" panose="05000000000000000000" pitchFamily="2" charset="2"/>
              <a:buChar char="§"/>
            </a:pPr>
            <a:r>
              <a:rPr lang="en-US" altLang="en-US" sz="2400" dirty="0"/>
              <a:t>Social media news channels and </a:t>
            </a:r>
            <a:r>
              <a:rPr lang="en-US" altLang="en-US" sz="2400" b="1" dirty="0"/>
              <a:t>advertisers</a:t>
            </a:r>
            <a:r>
              <a:rPr lang="en-US" altLang="en-US" sz="2400" dirty="0"/>
              <a:t> that use your likes, shares, and comments to profile you and to serve up advertisements based on your interests</a:t>
            </a:r>
          </a:p>
          <a:p>
            <a:pPr algn="just">
              <a:buFont typeface="Wingdings" panose="05000000000000000000" pitchFamily="2" charset="2"/>
              <a:buChar char="§"/>
            </a:pPr>
            <a:r>
              <a:rPr lang="en-US" altLang="en-US" sz="2800" dirty="0"/>
              <a:t>Both active and passive footprints </a:t>
            </a:r>
            <a:r>
              <a:rPr lang="en-US" altLang="en-US" sz="2800" b="1" dirty="0"/>
              <a:t>can be tracked</a:t>
            </a:r>
            <a:r>
              <a:rPr lang="en-US" altLang="en-US" sz="2800" dirty="0"/>
              <a:t> and observed in multiple ways and by multiple sources.</a:t>
            </a:r>
            <a:endParaRPr lang="en-US" sz="2800" dirty="0"/>
          </a:p>
        </p:txBody>
      </p:sp>
      <p:sp>
        <p:nvSpPr>
          <p:cNvPr id="2" name="Title 1"/>
          <p:cNvSpPr>
            <a:spLocks noGrp="1"/>
          </p:cNvSpPr>
          <p:nvPr>
            <p:ph type="title"/>
          </p:nvPr>
        </p:nvSpPr>
        <p:spPr>
          <a:xfrm>
            <a:off x="210627" y="98426"/>
            <a:ext cx="10457373" cy="1143000"/>
          </a:xfrm>
        </p:spPr>
        <p:txBody>
          <a:bodyPr/>
          <a:lstStyle/>
          <a:p>
            <a:pPr algn="ctr"/>
            <a:r>
              <a:rPr lang="en-US" altLang="zh-TW" sz="4000" b="1" dirty="0">
                <a:solidFill>
                  <a:schemeClr val="tx1"/>
                </a:solidFill>
                <a:latin typeface="Century Gothic" panose="020B0502020202020204" pitchFamily="34" charset="0"/>
                <a:ea typeface="新細明體"/>
                <a:cs typeface="新細明體"/>
              </a:rPr>
              <a:t>Digital Footprint</a:t>
            </a:r>
            <a:endParaRPr lang="en-US" sz="4000" b="1" dirty="0"/>
          </a:p>
        </p:txBody>
      </p:sp>
    </p:spTree>
    <p:extLst>
      <p:ext uri="{BB962C8B-B14F-4D97-AF65-F5344CB8AC3E}">
        <p14:creationId xmlns:p14="http://schemas.microsoft.com/office/powerpoint/2010/main" val="2627855763"/>
      </p:ext>
    </p:extLst>
  </p:cSld>
  <p:clrMapOvr>
    <a:masterClrMapping/>
  </p:clrMapOvr>
  <mc:AlternateContent xmlns:mc="http://schemas.openxmlformats.org/markup-compatibility/2006" xmlns:p14="http://schemas.microsoft.com/office/powerpoint/2010/main">
    <mc:Choice Requires="p14">
      <p:transition spd="slow" p14:dur="2000" advTm="33517"/>
    </mc:Choice>
    <mc:Fallback xmlns="">
      <p:transition spd="slow" advTm="335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206" y="1576751"/>
            <a:ext cx="10995911" cy="1950220"/>
          </a:xfrm>
        </p:spPr>
        <p:txBody>
          <a:bodyPr/>
          <a:lstStyle/>
          <a:p>
            <a:pPr marL="0" indent="0">
              <a:spcAft>
                <a:spcPts val="600"/>
              </a:spcAft>
              <a:buNone/>
            </a:pPr>
            <a:r>
              <a:rPr lang="en-US" sz="3200" dirty="0"/>
              <a:t>It is wise to consider what </a:t>
            </a:r>
            <a:r>
              <a:rPr lang="en-US" sz="3200" b="1" dirty="0"/>
              <a:t>trail of data </a:t>
            </a:r>
            <a:r>
              <a:rPr lang="en-US" sz="3200" dirty="0"/>
              <a:t>you are leaving behind</a:t>
            </a:r>
          </a:p>
          <a:p>
            <a:pPr marL="514350" indent="-514350">
              <a:spcAft>
                <a:spcPts val="600"/>
              </a:spcAft>
              <a:buAutoNum type="arabicPeriod"/>
            </a:pPr>
            <a:r>
              <a:rPr lang="en-US" sz="3200" b="1" u="sng" dirty="0"/>
              <a:t>Search Yourself </a:t>
            </a:r>
          </a:p>
          <a:p>
            <a:pPr marL="800100" lvl="2" indent="0" algn="just">
              <a:spcAft>
                <a:spcPts val="600"/>
              </a:spcAft>
              <a:buNone/>
            </a:pPr>
            <a:r>
              <a:rPr lang="en-US" sz="2800" dirty="0"/>
              <a:t>It can be eye-opening to see what personal information is </a:t>
            </a:r>
            <a:r>
              <a:rPr lang="en-US" sz="2800" b="1" dirty="0"/>
              <a:t>publicly</a:t>
            </a:r>
            <a:r>
              <a:rPr lang="en-US" sz="2800" dirty="0"/>
              <a:t> </a:t>
            </a:r>
            <a:r>
              <a:rPr lang="en-US" sz="2800" b="1" dirty="0"/>
              <a:t>available</a:t>
            </a:r>
          </a:p>
        </p:txBody>
      </p:sp>
      <p:sp>
        <p:nvSpPr>
          <p:cNvPr id="2" name="Title 1"/>
          <p:cNvSpPr>
            <a:spLocks noGrp="1"/>
          </p:cNvSpPr>
          <p:nvPr>
            <p:ph type="title"/>
          </p:nvPr>
        </p:nvSpPr>
        <p:spPr/>
        <p:txBody>
          <a:bodyPr/>
          <a:lstStyle/>
          <a:p>
            <a:pPr algn="ctr"/>
            <a:r>
              <a:rPr lang="en-US" sz="3200" dirty="0"/>
              <a:t>How to </a:t>
            </a:r>
            <a:r>
              <a:rPr lang="en-US" sz="3200" b="1" dirty="0"/>
              <a:t>Minimize</a:t>
            </a:r>
            <a:r>
              <a:rPr lang="en-US" sz="3200" dirty="0"/>
              <a:t> Your Digital Footprint?</a:t>
            </a:r>
          </a:p>
        </p:txBody>
      </p:sp>
      <p:pic>
        <p:nvPicPr>
          <p:cNvPr id="8" name="Picture 7"/>
          <p:cNvPicPr>
            <a:picLocks noChangeAspect="1"/>
          </p:cNvPicPr>
          <p:nvPr/>
        </p:nvPicPr>
        <p:blipFill>
          <a:blip r:embed="rId2"/>
          <a:stretch>
            <a:fillRect/>
          </a:stretch>
        </p:blipFill>
        <p:spPr>
          <a:xfrm>
            <a:off x="4907690" y="3955175"/>
            <a:ext cx="6356308" cy="2114549"/>
          </a:xfrm>
          <a:prstGeom prst="rect">
            <a:avLst/>
          </a:prstGeom>
        </p:spPr>
      </p:pic>
    </p:spTree>
    <p:extLst>
      <p:ext uri="{BB962C8B-B14F-4D97-AF65-F5344CB8AC3E}">
        <p14:creationId xmlns:p14="http://schemas.microsoft.com/office/powerpoint/2010/main" val="3893569435"/>
      </p:ext>
    </p:extLst>
  </p:cSld>
  <p:clrMapOvr>
    <a:masterClrMapping/>
  </p:clrMapOvr>
  <mc:AlternateContent xmlns:mc="http://schemas.openxmlformats.org/markup-compatibility/2006" xmlns:p14="http://schemas.microsoft.com/office/powerpoint/2010/main">
    <mc:Choice Requires="p14">
      <p:transition spd="slow" p14:dur="2000" advTm="59129"/>
    </mc:Choice>
    <mc:Fallback xmlns="">
      <p:transition spd="slow" advTm="591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ACTIVITY: </a:t>
            </a:r>
            <a:endParaRPr lang="en-US" sz="6000" dirty="0">
              <a:solidFill>
                <a:srgbClr val="FFC000"/>
              </a:solidFill>
            </a:endParaRPr>
          </a:p>
        </p:txBody>
      </p:sp>
      <p:sp>
        <p:nvSpPr>
          <p:cNvPr id="7" name="Rectangle 6"/>
          <p:cNvSpPr/>
          <p:nvPr/>
        </p:nvSpPr>
        <p:spPr>
          <a:xfrm>
            <a:off x="1822765" y="1477333"/>
            <a:ext cx="9036148" cy="2154436"/>
          </a:xfrm>
          <a:prstGeom prst="rect">
            <a:avLst/>
          </a:prstGeom>
        </p:spPr>
        <p:txBody>
          <a:bodyPr wrap="square">
            <a:spAutoFit/>
          </a:bodyPr>
          <a:lstStyle/>
          <a:p>
            <a:pPr algn="just"/>
            <a:r>
              <a:rPr lang="en-US" altLang="en-US" sz="6000" dirty="0"/>
              <a:t>Google Yourself</a:t>
            </a:r>
          </a:p>
          <a:p>
            <a:pPr marL="1200150" lvl="2" indent="-285750" algn="just">
              <a:buFontTx/>
              <a:buChar char="-"/>
            </a:pPr>
            <a:r>
              <a:rPr lang="en-US" altLang="en-US" sz="2400" dirty="0"/>
              <a:t>Visit </a:t>
            </a:r>
            <a:r>
              <a:rPr lang="en-US" altLang="en-US" sz="2400" dirty="0">
                <a:hlinkClick r:id="rId2"/>
              </a:rPr>
              <a:t>https://www.google.com</a:t>
            </a:r>
            <a:endParaRPr lang="en-US" altLang="en-US" sz="2400" dirty="0"/>
          </a:p>
          <a:p>
            <a:pPr lvl="2" algn="just"/>
            <a:endParaRPr lang="en-US" altLang="en-US" dirty="0"/>
          </a:p>
          <a:p>
            <a:pPr algn="just"/>
            <a:endParaRPr lang="en-US" altLang="en-US" sz="3200" dirty="0"/>
          </a:p>
        </p:txBody>
      </p:sp>
      <p:pic>
        <p:nvPicPr>
          <p:cNvPr id="9" name="Picture 8">
            <a:extLst>
              <a:ext uri="{FF2B5EF4-FFF2-40B4-BE49-F238E27FC236}">
                <a16:creationId xmlns:a16="http://schemas.microsoft.com/office/drawing/2014/main" id="{94DB5E72-6009-CA7C-5B4B-ED8203E79EE1}"/>
              </a:ext>
            </a:extLst>
          </p:cNvPr>
          <p:cNvPicPr>
            <a:picLocks noChangeAspect="1"/>
          </p:cNvPicPr>
          <p:nvPr/>
        </p:nvPicPr>
        <p:blipFill>
          <a:blip r:embed="rId3"/>
          <a:stretch>
            <a:fillRect/>
          </a:stretch>
        </p:blipFill>
        <p:spPr>
          <a:xfrm>
            <a:off x="295352" y="3071854"/>
            <a:ext cx="5782778" cy="3060932"/>
          </a:xfrm>
          <a:prstGeom prst="rect">
            <a:avLst/>
          </a:prstGeom>
        </p:spPr>
      </p:pic>
      <p:pic>
        <p:nvPicPr>
          <p:cNvPr id="11" name="Picture 10">
            <a:extLst>
              <a:ext uri="{FF2B5EF4-FFF2-40B4-BE49-F238E27FC236}">
                <a16:creationId xmlns:a16="http://schemas.microsoft.com/office/drawing/2014/main" id="{4794990B-030D-8EAB-2022-9F020ECA055B}"/>
              </a:ext>
            </a:extLst>
          </p:cNvPr>
          <p:cNvPicPr>
            <a:picLocks noChangeAspect="1"/>
          </p:cNvPicPr>
          <p:nvPr/>
        </p:nvPicPr>
        <p:blipFill>
          <a:blip r:embed="rId4"/>
          <a:stretch>
            <a:fillRect/>
          </a:stretch>
        </p:blipFill>
        <p:spPr>
          <a:xfrm>
            <a:off x="6545711" y="3071854"/>
            <a:ext cx="5152302" cy="3060932"/>
          </a:xfrm>
          <a:prstGeom prst="rect">
            <a:avLst/>
          </a:prstGeom>
        </p:spPr>
      </p:pic>
    </p:spTree>
    <p:extLst>
      <p:ext uri="{BB962C8B-B14F-4D97-AF65-F5344CB8AC3E}">
        <p14:creationId xmlns:p14="http://schemas.microsoft.com/office/powerpoint/2010/main" val="3277097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 y="1477987"/>
            <a:ext cx="11155680" cy="4400300"/>
          </a:xfrm>
        </p:spPr>
        <p:txBody>
          <a:bodyPr/>
          <a:lstStyle/>
          <a:p>
            <a:pPr marL="0" indent="0">
              <a:spcAft>
                <a:spcPts val="600"/>
              </a:spcAft>
              <a:buNone/>
            </a:pPr>
            <a:r>
              <a:rPr lang="en-US" sz="2800" dirty="0"/>
              <a:t>It is wise to consider what </a:t>
            </a:r>
            <a:r>
              <a:rPr lang="en-US" sz="2800" b="1" dirty="0"/>
              <a:t>trail of data </a:t>
            </a:r>
            <a:r>
              <a:rPr lang="en-US" sz="2800" dirty="0"/>
              <a:t>you are leaving behind</a:t>
            </a:r>
          </a:p>
          <a:p>
            <a:pPr marL="514350" indent="-514350">
              <a:spcAft>
                <a:spcPts val="600"/>
              </a:spcAft>
              <a:buAutoNum type="arabicPeriod"/>
            </a:pPr>
            <a:r>
              <a:rPr lang="en-US" sz="2800" b="1" u="sng" dirty="0"/>
              <a:t>Search Yourself </a:t>
            </a:r>
          </a:p>
          <a:p>
            <a:pPr marL="800100" lvl="2" indent="0" algn="just">
              <a:spcAft>
                <a:spcPts val="600"/>
              </a:spcAft>
              <a:buNone/>
            </a:pPr>
            <a:r>
              <a:rPr lang="en-US" sz="2400" dirty="0"/>
              <a:t>It can be eye-opening to see what personal information is </a:t>
            </a:r>
            <a:r>
              <a:rPr lang="en-US" sz="2400" b="1" dirty="0"/>
              <a:t>publicly</a:t>
            </a:r>
            <a:r>
              <a:rPr lang="en-US" sz="2400" dirty="0"/>
              <a:t> </a:t>
            </a:r>
            <a:r>
              <a:rPr lang="en-US" sz="2400" b="1" dirty="0"/>
              <a:t>available</a:t>
            </a:r>
          </a:p>
          <a:p>
            <a:pPr marL="800100" lvl="2" indent="0" algn="just">
              <a:spcAft>
                <a:spcPts val="600"/>
              </a:spcAft>
              <a:buNone/>
            </a:pPr>
            <a:endParaRPr lang="en-US" sz="2400" dirty="0"/>
          </a:p>
          <a:p>
            <a:pPr marL="514350" indent="-514350">
              <a:spcAft>
                <a:spcPts val="600"/>
              </a:spcAft>
              <a:buAutoNum type="arabicPeriod" startAt="2"/>
            </a:pPr>
            <a:r>
              <a:rPr lang="en-US" sz="2800" b="1" u="sng" dirty="0"/>
              <a:t>Online Tools</a:t>
            </a:r>
          </a:p>
          <a:p>
            <a:pPr marL="800100" lvl="2" indent="0" algn="just">
              <a:spcAft>
                <a:spcPts val="600"/>
              </a:spcAft>
              <a:buNone/>
            </a:pPr>
            <a:r>
              <a:rPr lang="en-US" sz="2400" b="1" i="1" dirty="0"/>
              <a:t>Have I Been PWNED</a:t>
            </a:r>
            <a:r>
              <a:rPr lang="en-US" sz="2400" dirty="0"/>
              <a:t>.  This site will tell you if your </a:t>
            </a:r>
            <a:r>
              <a:rPr lang="en-US" sz="2400" b="1" dirty="0"/>
              <a:t>email address </a:t>
            </a:r>
            <a:r>
              <a:rPr lang="en-US" sz="2400" dirty="0"/>
              <a:t>has been involved in any major </a:t>
            </a:r>
            <a:r>
              <a:rPr lang="en-US" sz="2400" b="1" dirty="0"/>
              <a:t>data breaches</a:t>
            </a:r>
            <a:r>
              <a:rPr lang="en-US" sz="2400" dirty="0"/>
              <a:t>. If it has, be sure you’re no longer using the passwords associated with those accounts at the time of the breaches (others such as </a:t>
            </a:r>
            <a:r>
              <a:rPr lang="en-US" sz="2400" b="1" dirty="0"/>
              <a:t>Google Alert, Mention, </a:t>
            </a:r>
            <a:r>
              <a:rPr lang="en-US" sz="2400" b="1" dirty="0" err="1"/>
              <a:t>Talkwalker</a:t>
            </a:r>
            <a:r>
              <a:rPr lang="en-US" sz="2400" dirty="0"/>
              <a:t>)</a:t>
            </a:r>
          </a:p>
        </p:txBody>
      </p:sp>
      <p:sp>
        <p:nvSpPr>
          <p:cNvPr id="2" name="Title 1"/>
          <p:cNvSpPr>
            <a:spLocks noGrp="1"/>
          </p:cNvSpPr>
          <p:nvPr>
            <p:ph type="title"/>
          </p:nvPr>
        </p:nvSpPr>
        <p:spPr>
          <a:xfrm>
            <a:off x="210627" y="104821"/>
            <a:ext cx="10457373" cy="1143000"/>
          </a:xfrm>
        </p:spPr>
        <p:txBody>
          <a:bodyPr/>
          <a:lstStyle/>
          <a:p>
            <a:pPr algn="ctr"/>
            <a:r>
              <a:rPr lang="en-US" sz="3200" dirty="0"/>
              <a:t>How to </a:t>
            </a:r>
            <a:r>
              <a:rPr lang="en-US" sz="3200" b="1" dirty="0"/>
              <a:t>Minimize</a:t>
            </a:r>
            <a:r>
              <a:rPr lang="en-US" sz="3200" dirty="0"/>
              <a:t> Your Digital Footprint?</a:t>
            </a:r>
          </a:p>
        </p:txBody>
      </p:sp>
    </p:spTree>
    <p:extLst>
      <p:ext uri="{BB962C8B-B14F-4D97-AF65-F5344CB8AC3E}">
        <p14:creationId xmlns:p14="http://schemas.microsoft.com/office/powerpoint/2010/main" val="1599658862"/>
      </p:ext>
    </p:extLst>
  </p:cSld>
  <p:clrMapOvr>
    <a:masterClrMapping/>
  </p:clrMapOvr>
  <mc:AlternateContent xmlns:mc="http://schemas.openxmlformats.org/markup-compatibility/2006" xmlns:p14="http://schemas.microsoft.com/office/powerpoint/2010/main">
    <mc:Choice Requires="p14">
      <p:transition spd="slow" p14:dur="2000" advTm="59129"/>
    </mc:Choice>
    <mc:Fallback xmlns="">
      <p:transition spd="slow" advTm="591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1153-98D3-4539-ACD9-CE39CC817EB1}"/>
              </a:ext>
            </a:extLst>
          </p:cNvPr>
          <p:cNvSpPr>
            <a:spLocks noGrp="1"/>
          </p:cNvSpPr>
          <p:nvPr>
            <p:ph type="title"/>
          </p:nvPr>
        </p:nvSpPr>
        <p:spPr>
          <a:xfrm>
            <a:off x="210627" y="103717"/>
            <a:ext cx="10457373" cy="1143000"/>
          </a:xfrm>
        </p:spPr>
        <p:txBody>
          <a:bodyPr/>
          <a:lstStyle/>
          <a:p>
            <a:pPr algn="ctr"/>
            <a:r>
              <a:rPr lang="en-MY" sz="3200" b="1" dirty="0"/>
              <a:t>Have I been </a:t>
            </a:r>
            <a:r>
              <a:rPr lang="en-MY" sz="3200" b="1" dirty="0" err="1"/>
              <a:t>pwned</a:t>
            </a:r>
            <a:r>
              <a:rPr lang="en-MY" sz="3200" b="1" dirty="0"/>
              <a:t>?</a:t>
            </a:r>
          </a:p>
        </p:txBody>
      </p:sp>
      <p:sp>
        <p:nvSpPr>
          <p:cNvPr id="7" name="Title 1">
            <a:extLst>
              <a:ext uri="{FF2B5EF4-FFF2-40B4-BE49-F238E27FC236}">
                <a16:creationId xmlns:a16="http://schemas.microsoft.com/office/drawing/2014/main" id="{64130B36-9969-446D-BBFF-B3569814B2CB}"/>
              </a:ext>
            </a:extLst>
          </p:cNvPr>
          <p:cNvSpPr txBox="1">
            <a:spLocks/>
          </p:cNvSpPr>
          <p:nvPr/>
        </p:nvSpPr>
        <p:spPr bwMode="auto">
          <a:xfrm>
            <a:off x="2574925" y="5312249"/>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MY" kern="0" dirty="0"/>
              <a:t>https://haveibeenpwned.com/</a:t>
            </a:r>
          </a:p>
        </p:txBody>
      </p:sp>
      <p:pic>
        <p:nvPicPr>
          <p:cNvPr id="9" name="Picture 8">
            <a:extLst>
              <a:ext uri="{FF2B5EF4-FFF2-40B4-BE49-F238E27FC236}">
                <a16:creationId xmlns:a16="http://schemas.microsoft.com/office/drawing/2014/main" id="{DBB80D7C-008E-6F2D-17C9-B59DBF4CAC0F}"/>
              </a:ext>
            </a:extLst>
          </p:cNvPr>
          <p:cNvPicPr>
            <a:picLocks noChangeAspect="1"/>
          </p:cNvPicPr>
          <p:nvPr/>
        </p:nvPicPr>
        <p:blipFill>
          <a:blip r:embed="rId2"/>
          <a:stretch>
            <a:fillRect/>
          </a:stretch>
        </p:blipFill>
        <p:spPr>
          <a:xfrm>
            <a:off x="2157522" y="1124332"/>
            <a:ext cx="7585677" cy="4310302"/>
          </a:xfrm>
          <a:prstGeom prst="rect">
            <a:avLst/>
          </a:prstGeom>
        </p:spPr>
      </p:pic>
    </p:spTree>
    <p:extLst>
      <p:ext uri="{BB962C8B-B14F-4D97-AF65-F5344CB8AC3E}">
        <p14:creationId xmlns:p14="http://schemas.microsoft.com/office/powerpoint/2010/main" val="344912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1153-98D3-4539-ACD9-CE39CC817EB1}"/>
              </a:ext>
            </a:extLst>
          </p:cNvPr>
          <p:cNvSpPr>
            <a:spLocks noGrp="1"/>
          </p:cNvSpPr>
          <p:nvPr>
            <p:ph type="title"/>
          </p:nvPr>
        </p:nvSpPr>
        <p:spPr>
          <a:xfrm>
            <a:off x="99409" y="68187"/>
            <a:ext cx="10457373" cy="1143000"/>
          </a:xfrm>
        </p:spPr>
        <p:txBody>
          <a:bodyPr/>
          <a:lstStyle/>
          <a:p>
            <a:pPr algn="ctr"/>
            <a:r>
              <a:rPr lang="en-MY" sz="3200" b="1" dirty="0"/>
              <a:t>Google Alerts</a:t>
            </a:r>
          </a:p>
        </p:txBody>
      </p:sp>
      <p:sp>
        <p:nvSpPr>
          <p:cNvPr id="8" name="Title 1">
            <a:extLst>
              <a:ext uri="{FF2B5EF4-FFF2-40B4-BE49-F238E27FC236}">
                <a16:creationId xmlns:a16="http://schemas.microsoft.com/office/drawing/2014/main" id="{A03B6E96-22C7-4F55-971C-1C5C7B2B3513}"/>
              </a:ext>
            </a:extLst>
          </p:cNvPr>
          <p:cNvSpPr txBox="1">
            <a:spLocks/>
          </p:cNvSpPr>
          <p:nvPr/>
        </p:nvSpPr>
        <p:spPr bwMode="auto">
          <a:xfrm>
            <a:off x="2231141" y="5575367"/>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MY" kern="0" dirty="0"/>
              <a:t>www.google.com/alerts</a:t>
            </a:r>
          </a:p>
        </p:txBody>
      </p:sp>
      <p:sp>
        <p:nvSpPr>
          <p:cNvPr id="9" name="TextBox 8">
            <a:extLst>
              <a:ext uri="{FF2B5EF4-FFF2-40B4-BE49-F238E27FC236}">
                <a16:creationId xmlns:a16="http://schemas.microsoft.com/office/drawing/2014/main" id="{FE7F1803-ED7E-4A66-8F8B-76099A613663}"/>
              </a:ext>
            </a:extLst>
          </p:cNvPr>
          <p:cNvSpPr txBox="1"/>
          <p:nvPr/>
        </p:nvSpPr>
        <p:spPr>
          <a:xfrm>
            <a:off x="8042689" y="4168980"/>
            <a:ext cx="2280356" cy="369332"/>
          </a:xfrm>
          <a:prstGeom prst="rect">
            <a:avLst/>
          </a:prstGeom>
          <a:solidFill>
            <a:schemeClr val="bg1"/>
          </a:solidFill>
        </p:spPr>
        <p:txBody>
          <a:bodyPr wrap="square" rtlCol="0">
            <a:spAutoFit/>
          </a:bodyPr>
          <a:lstStyle/>
          <a:p>
            <a:endParaRPr lang="en-MY" dirty="0"/>
          </a:p>
        </p:txBody>
      </p:sp>
      <p:pic>
        <p:nvPicPr>
          <p:cNvPr id="6" name="Content Placeholder 5">
            <a:extLst>
              <a:ext uri="{FF2B5EF4-FFF2-40B4-BE49-F238E27FC236}">
                <a16:creationId xmlns:a16="http://schemas.microsoft.com/office/drawing/2014/main" id="{34865E53-7D2E-D0BC-6F31-E2227FACB32B}"/>
              </a:ext>
            </a:extLst>
          </p:cNvPr>
          <p:cNvPicPr>
            <a:picLocks noGrp="1" noChangeAspect="1"/>
          </p:cNvPicPr>
          <p:nvPr>
            <p:ph idx="1"/>
          </p:nvPr>
        </p:nvPicPr>
        <p:blipFill>
          <a:blip r:embed="rId2"/>
          <a:stretch>
            <a:fillRect/>
          </a:stretch>
        </p:blipFill>
        <p:spPr>
          <a:xfrm>
            <a:off x="1868955" y="1008336"/>
            <a:ext cx="7445720" cy="4124126"/>
          </a:xfrm>
        </p:spPr>
      </p:pic>
      <p:sp>
        <p:nvSpPr>
          <p:cNvPr id="4" name="TextBox 3">
            <a:extLst>
              <a:ext uri="{FF2B5EF4-FFF2-40B4-BE49-F238E27FC236}">
                <a16:creationId xmlns:a16="http://schemas.microsoft.com/office/drawing/2014/main" id="{076345CC-30AC-F598-CD88-2597B8469DBB}"/>
              </a:ext>
            </a:extLst>
          </p:cNvPr>
          <p:cNvSpPr txBox="1"/>
          <p:nvPr/>
        </p:nvSpPr>
        <p:spPr>
          <a:xfrm>
            <a:off x="390197" y="5119720"/>
            <a:ext cx="11607362" cy="646331"/>
          </a:xfrm>
          <a:prstGeom prst="rect">
            <a:avLst/>
          </a:prstGeom>
          <a:noFill/>
        </p:spPr>
        <p:txBody>
          <a:bodyPr wrap="square">
            <a:spAutoFit/>
          </a:bodyPr>
          <a:lstStyle/>
          <a:p>
            <a:pPr algn="ctr"/>
            <a:r>
              <a:rPr lang="en-US" dirty="0"/>
              <a:t>Instead of you searching, Google continuously monitors the web for your chosen topic and delivers updates to you automatically.</a:t>
            </a:r>
            <a:endParaRPr lang="en-MY" dirty="0"/>
          </a:p>
        </p:txBody>
      </p:sp>
    </p:spTree>
    <p:extLst>
      <p:ext uri="{BB962C8B-B14F-4D97-AF65-F5344CB8AC3E}">
        <p14:creationId xmlns:p14="http://schemas.microsoft.com/office/powerpoint/2010/main" val="1388551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Aft>
                <a:spcPts val="600"/>
              </a:spcAft>
              <a:buNone/>
            </a:pPr>
            <a:r>
              <a:rPr lang="en-US" sz="2800" b="1" dirty="0"/>
              <a:t>3.   </a:t>
            </a:r>
            <a:r>
              <a:rPr lang="en-US" sz="2800" b="1" u="sng" dirty="0"/>
              <a:t>Check all your privacy settings</a:t>
            </a:r>
          </a:p>
          <a:p>
            <a:pPr marL="800100" lvl="2" indent="0">
              <a:spcAft>
                <a:spcPts val="600"/>
              </a:spcAft>
              <a:buNone/>
            </a:pPr>
            <a:r>
              <a:rPr lang="en-US" sz="2400" dirty="0"/>
              <a:t>This is especially important for social networks. And if you have included personal information on your profiles, consider </a:t>
            </a:r>
            <a:r>
              <a:rPr lang="en-US" sz="2400" b="1" dirty="0"/>
              <a:t>removing</a:t>
            </a:r>
            <a:r>
              <a:rPr lang="en-US" sz="2400" dirty="0"/>
              <a:t>, </a:t>
            </a:r>
            <a:r>
              <a:rPr lang="en-US" sz="2400" b="1" dirty="0"/>
              <a:t>reducing</a:t>
            </a:r>
            <a:r>
              <a:rPr lang="en-US" sz="2400" dirty="0"/>
              <a:t> or </a:t>
            </a:r>
            <a:r>
              <a:rPr lang="en-US" sz="2400" b="1" dirty="0"/>
              <a:t>hiding</a:t>
            </a:r>
            <a:r>
              <a:rPr lang="en-US" sz="2400" dirty="0"/>
              <a:t> this.</a:t>
            </a:r>
            <a:br>
              <a:rPr lang="en-US" sz="2400" dirty="0"/>
            </a:br>
            <a:br>
              <a:rPr lang="en-US" sz="2400" dirty="0"/>
            </a:br>
            <a:r>
              <a:rPr lang="en-US" sz="2400" dirty="0"/>
              <a:t>Example: Privacy setting in every social media and </a:t>
            </a:r>
            <a:r>
              <a:rPr lang="en-US" sz="2400" b="1" dirty="0"/>
              <a:t>Google Security Check Up Tools</a:t>
            </a:r>
          </a:p>
        </p:txBody>
      </p:sp>
      <p:sp>
        <p:nvSpPr>
          <p:cNvPr id="2" name="Title 1"/>
          <p:cNvSpPr>
            <a:spLocks noGrp="1"/>
          </p:cNvSpPr>
          <p:nvPr>
            <p:ph type="title"/>
          </p:nvPr>
        </p:nvSpPr>
        <p:spPr/>
        <p:txBody>
          <a:bodyPr/>
          <a:lstStyle/>
          <a:p>
            <a:pPr algn="ctr"/>
            <a:r>
              <a:rPr lang="en-US" sz="3200" dirty="0"/>
              <a:t>How to </a:t>
            </a:r>
            <a:r>
              <a:rPr lang="en-US" sz="3200" b="1" dirty="0"/>
              <a:t>Minimize</a:t>
            </a:r>
            <a:r>
              <a:rPr lang="en-US" sz="3200" dirty="0"/>
              <a:t> Your Digital Footprint?</a:t>
            </a:r>
          </a:p>
        </p:txBody>
      </p:sp>
    </p:spTree>
    <p:extLst>
      <p:ext uri="{BB962C8B-B14F-4D97-AF65-F5344CB8AC3E}">
        <p14:creationId xmlns:p14="http://schemas.microsoft.com/office/powerpoint/2010/main" val="2026937306"/>
      </p:ext>
    </p:extLst>
  </p:cSld>
  <p:clrMapOvr>
    <a:masterClrMapping/>
  </p:clrMapOvr>
  <mc:AlternateContent xmlns:mc="http://schemas.openxmlformats.org/markup-compatibility/2006" xmlns:p14="http://schemas.microsoft.com/office/powerpoint/2010/main">
    <mc:Choice Requires="p14">
      <p:transition spd="slow" p14:dur="2000" advTm="67855"/>
    </mc:Choice>
    <mc:Fallback xmlns="">
      <p:transition spd="slow" advTm="678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p:nvPr/>
        </p:nvSpPr>
        <p:spPr>
          <a:xfrm>
            <a:off x="6903904" y="1884089"/>
            <a:ext cx="4744435" cy="47065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19050" cap="flat" cmpd="sng">
            <a:solidFill>
              <a:srgbClr val="004C5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AE9D"/>
              </a:solidFill>
              <a:latin typeface="Karla"/>
              <a:ea typeface="Karla"/>
              <a:cs typeface="Karla"/>
              <a:sym typeface="Karla"/>
            </a:endParaRPr>
          </a:p>
        </p:txBody>
      </p:sp>
      <p:sp>
        <p:nvSpPr>
          <p:cNvPr id="297" name="Google Shape;297;p33"/>
          <p:cNvSpPr/>
          <p:nvPr/>
        </p:nvSpPr>
        <p:spPr>
          <a:xfrm>
            <a:off x="5758828" y="1691629"/>
            <a:ext cx="5632400" cy="3596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endParaRPr sz="1333" dirty="0">
              <a:solidFill>
                <a:srgbClr val="00AE9D"/>
              </a:solidFill>
              <a:latin typeface="Karla"/>
              <a:ea typeface="Karla"/>
              <a:cs typeface="Karla"/>
              <a:sym typeface="Karla"/>
            </a:endParaRPr>
          </a:p>
        </p:txBody>
      </p:sp>
      <p:sp>
        <p:nvSpPr>
          <p:cNvPr id="298" name="Google Shape;298;p33"/>
          <p:cNvSpPr txBox="1">
            <a:spLocks noGrp="1"/>
          </p:cNvSpPr>
          <p:nvPr>
            <p:ph type="body" idx="4294967295"/>
          </p:nvPr>
        </p:nvSpPr>
        <p:spPr>
          <a:xfrm>
            <a:off x="942394" y="84812"/>
            <a:ext cx="8215979" cy="1064556"/>
          </a:xfrm>
          <a:prstGeom prst="rect">
            <a:avLst/>
          </a:prstGeom>
        </p:spPr>
        <p:txBody>
          <a:bodyPr spcFirstLastPara="1" vert="horz" wrap="square" lIns="121900" tIns="121900" rIns="121900" bIns="121900" numCol="1" anchor="b" anchorCtr="0" compatLnSpc="1">
            <a:prstTxWarp prst="textNoShape">
              <a:avLst/>
            </a:prstTxWarp>
            <a:noAutofit/>
          </a:bodyPr>
          <a:lstStyle/>
          <a:p>
            <a:pPr marL="0" indent="0" algn="ctr">
              <a:buNone/>
            </a:pPr>
            <a:r>
              <a:rPr lang="en-US" sz="4267" b="1" dirty="0">
                <a:solidFill>
                  <a:schemeClr val="bg1"/>
                </a:solidFill>
                <a:latin typeface="Arial Rounded MT Bold" panose="020F0704030504030204" pitchFamily="34" charset="0"/>
                <a:ea typeface="Raleway"/>
                <a:cs typeface="Raleway"/>
                <a:sym typeface="Raleway"/>
              </a:rPr>
              <a:t>Profile</a:t>
            </a:r>
          </a:p>
        </p:txBody>
      </p:sp>
      <p:sp>
        <p:nvSpPr>
          <p:cNvPr id="299" name="Google Shape;299;p33"/>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1pPr>
            <a:lvl2pPr marR="0" lvl="1"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2pPr>
            <a:lvl3pPr marR="0" lvl="2"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3pPr>
            <a:lvl4pPr marR="0" lvl="3"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4pPr>
            <a:lvl5pPr marR="0" lvl="4"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5pPr>
            <a:lvl6pPr marR="0" lvl="5"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6pPr>
            <a:lvl7pPr marR="0" lvl="6"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7pPr>
            <a:lvl8pPr marR="0" lvl="7"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8pPr>
            <a:lvl9pPr marR="0" lvl="8" algn="l" rtl="0">
              <a:lnSpc>
                <a:spcPct val="100000"/>
              </a:lnSpc>
              <a:spcBef>
                <a:spcPts val="0"/>
              </a:spcBef>
              <a:spcAft>
                <a:spcPts val="0"/>
              </a:spcAft>
              <a:buClr>
                <a:srgbClr val="000000"/>
              </a:buClr>
              <a:buFont typeface="Arial"/>
              <a:buNone/>
              <a:defRPr sz="1200" b="0" i="0" u="none" strike="noStrike" cap="none">
                <a:solidFill>
                  <a:srgbClr val="00AE9D"/>
                </a:solidFill>
                <a:latin typeface="Karla"/>
                <a:ea typeface="Karla"/>
                <a:cs typeface="Karla"/>
                <a:sym typeface="Karla"/>
              </a:defRPr>
            </a:lvl9pPr>
          </a:lstStyle>
          <a:p>
            <a:pPr>
              <a:spcBef>
                <a:spcPts val="0"/>
              </a:spcBef>
              <a:spcAft>
                <a:spcPts val="0"/>
              </a:spcAft>
            </a:pPr>
            <a:fld id="{00000000-1234-1234-1234-123412341234}" type="slidenum">
              <a:rPr lang="en" smtClean="0"/>
              <a:pPr/>
              <a:t>2</a:t>
            </a:fld>
            <a:endParaRPr/>
          </a:p>
        </p:txBody>
      </p:sp>
      <p:pic>
        <p:nvPicPr>
          <p:cNvPr id="3" name="Picture 2" descr="Image result for premier digital tech university">
            <a:extLst>
              <a:ext uri="{FF2B5EF4-FFF2-40B4-BE49-F238E27FC236}">
                <a16:creationId xmlns:a16="http://schemas.microsoft.com/office/drawing/2014/main" id="{5E5AB20C-C410-950C-63CA-E4F167A2D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143" y="-384982"/>
            <a:ext cx="2538197" cy="19193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AB8390-E713-07B6-9A82-E050F2F51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3844" y="1"/>
            <a:ext cx="1256139" cy="1149367"/>
          </a:xfrm>
          <a:prstGeom prst="rect">
            <a:avLst/>
          </a:prstGeom>
        </p:spPr>
      </p:pic>
      <p:pic>
        <p:nvPicPr>
          <p:cNvPr id="6" name="Picture 5" descr="A person wearing a blue scarf&#10;&#10;Description automatically generated">
            <a:extLst>
              <a:ext uri="{FF2B5EF4-FFF2-40B4-BE49-F238E27FC236}">
                <a16:creationId xmlns:a16="http://schemas.microsoft.com/office/drawing/2014/main" id="{B3C1D967-6BE7-EA9A-8ED0-7A9821D6D201}"/>
              </a:ext>
            </a:extLst>
          </p:cNvPr>
          <p:cNvPicPr>
            <a:picLocks noChangeAspect="1"/>
          </p:cNvPicPr>
          <p:nvPr/>
        </p:nvPicPr>
        <p:blipFill>
          <a:blip r:embed="rId5"/>
          <a:stretch>
            <a:fillRect/>
          </a:stretch>
        </p:blipFill>
        <p:spPr>
          <a:xfrm>
            <a:off x="8113559" y="2192782"/>
            <a:ext cx="2756708" cy="3445391"/>
          </a:xfrm>
          <a:prstGeom prst="rect">
            <a:avLst/>
          </a:prstGeom>
        </p:spPr>
      </p:pic>
      <p:sp>
        <p:nvSpPr>
          <p:cNvPr id="8" name="TextBox 7">
            <a:extLst>
              <a:ext uri="{FF2B5EF4-FFF2-40B4-BE49-F238E27FC236}">
                <a16:creationId xmlns:a16="http://schemas.microsoft.com/office/drawing/2014/main" id="{B934514C-A557-B6A6-BD40-308554192169}"/>
              </a:ext>
            </a:extLst>
          </p:cNvPr>
          <p:cNvSpPr txBox="1"/>
          <p:nvPr/>
        </p:nvSpPr>
        <p:spPr>
          <a:xfrm>
            <a:off x="261465" y="1534347"/>
            <a:ext cx="6385328" cy="4356193"/>
          </a:xfrm>
          <a:prstGeom prst="rect">
            <a:avLst/>
          </a:prstGeom>
          <a:solidFill>
            <a:schemeClr val="bg1">
              <a:lumMod val="65000"/>
            </a:schemeClr>
          </a:solidFill>
        </p:spPr>
        <p:txBody>
          <a:bodyPr wrap="square">
            <a:spAutoFit/>
          </a:bodyPr>
          <a:lstStyle/>
          <a:p>
            <a:pPr marL="8466" indent="-8466" algn="ctr">
              <a:lnSpc>
                <a:spcPct val="107000"/>
              </a:lnSpc>
              <a:spcAft>
                <a:spcPts val="67"/>
              </a:spcAft>
            </a:pPr>
            <a:r>
              <a:rPr lang="en-US" sz="3200" b="1" dirty="0">
                <a:solidFill>
                  <a:schemeClr val="bg1"/>
                </a:solidFill>
                <a:latin typeface="Times New Roman" panose="02020603050405020304" pitchFamily="18" charset="0"/>
                <a:ea typeface="Times New Roman" panose="02020603050405020304" pitchFamily="18" charset="0"/>
              </a:rPr>
              <a:t>Asst. Professor. Dr. Julia Juremi</a:t>
            </a:r>
          </a:p>
          <a:p>
            <a:pPr marL="8466" indent="-8466" algn="ctr">
              <a:lnSpc>
                <a:spcPct val="107000"/>
              </a:lnSpc>
              <a:spcAft>
                <a:spcPts val="67"/>
              </a:spcAft>
            </a:pPr>
            <a:r>
              <a:rPr lang="en-US" sz="3200" b="1" dirty="0">
                <a:solidFill>
                  <a:schemeClr val="bg1"/>
                </a:solidFill>
                <a:latin typeface="Times New Roman" panose="02020603050405020304" pitchFamily="18" charset="0"/>
                <a:ea typeface="Times New Roman" panose="02020603050405020304" pitchFamily="18" charset="0"/>
              </a:rPr>
              <a:t>Network, Security &amp; Forensics</a:t>
            </a:r>
          </a:p>
          <a:p>
            <a:pPr marL="8466" indent="-8466" algn="ctr">
              <a:lnSpc>
                <a:spcPct val="107000"/>
              </a:lnSpc>
              <a:spcAft>
                <a:spcPts val="67"/>
              </a:spcAft>
            </a:pPr>
            <a:r>
              <a:rPr lang="en-MY" sz="3200" b="1" dirty="0">
                <a:solidFill>
                  <a:schemeClr val="bg1"/>
                </a:solidFill>
                <a:latin typeface="Times New Roman" panose="02020603050405020304" pitchFamily="18" charset="0"/>
                <a:ea typeface="Times New Roman" panose="02020603050405020304" pitchFamily="18" charset="0"/>
              </a:rPr>
              <a:t>School of Technology, APU</a:t>
            </a:r>
          </a:p>
          <a:p>
            <a:pPr marL="8466" indent="-8466">
              <a:lnSpc>
                <a:spcPct val="107000"/>
              </a:lnSpc>
              <a:spcAft>
                <a:spcPts val="67"/>
              </a:spcAft>
            </a:pPr>
            <a:endParaRPr lang="en-MY" sz="1600" dirty="0">
              <a:solidFill>
                <a:schemeClr val="bg1"/>
              </a:solidFill>
              <a:latin typeface="Times New Roman" panose="02020603050405020304" pitchFamily="18" charset="0"/>
              <a:ea typeface="Times New Roman" panose="02020603050405020304" pitchFamily="18"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Certified SOC-IR (Security Operation Center-Incident Responder)</a:t>
            </a: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Certified Fortinet Certified Associate Cybersecurity </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Certified CompTIA Cybersecurity Analyst </a:t>
            </a:r>
            <a:r>
              <a:rPr lang="en-US" sz="1600" dirty="0" err="1">
                <a:solidFill>
                  <a:schemeClr val="bg1"/>
                </a:solidFill>
                <a:uFill>
                  <a:solidFill>
                    <a:srgbClr val="000000"/>
                  </a:solidFill>
                </a:uFill>
                <a:ea typeface="Arial" panose="020B0604020202020204" pitchFamily="34" charset="0"/>
                <a:cs typeface="Arial" panose="020B0604020202020204" pitchFamily="34" charset="0"/>
              </a:rPr>
              <a:t>CySA</a:t>
            </a:r>
            <a:r>
              <a:rPr lang="en-US" sz="1600" dirty="0">
                <a:solidFill>
                  <a:schemeClr val="bg1"/>
                </a:solidFill>
                <a:uFill>
                  <a:solidFill>
                    <a:srgbClr val="000000"/>
                  </a:solidFill>
                </a:uFill>
                <a:ea typeface="Arial" panose="020B0604020202020204" pitchFamily="34" charset="0"/>
                <a:cs typeface="Arial" panose="020B0604020202020204" pitchFamily="34" charset="0"/>
              </a:rPr>
              <a:t>+</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Certified CompTIA </a:t>
            </a:r>
            <a:r>
              <a:rPr lang="en-US" sz="1600" dirty="0" err="1">
                <a:solidFill>
                  <a:schemeClr val="bg1"/>
                </a:solidFill>
                <a:uFill>
                  <a:solidFill>
                    <a:srgbClr val="000000"/>
                  </a:solidFill>
                </a:uFill>
                <a:ea typeface="Arial" panose="020B0604020202020204" pitchFamily="34" charset="0"/>
                <a:cs typeface="Arial" panose="020B0604020202020204" pitchFamily="34" charset="0"/>
              </a:rPr>
              <a:t>PenTest</a:t>
            </a:r>
            <a:r>
              <a:rPr lang="en-US" sz="1600" dirty="0">
                <a:solidFill>
                  <a:schemeClr val="bg1"/>
                </a:solidFill>
                <a:uFill>
                  <a:solidFill>
                    <a:srgbClr val="000000"/>
                  </a:solidFill>
                </a:uFill>
                <a:ea typeface="Arial" panose="020B0604020202020204" pitchFamily="34" charset="0"/>
                <a:cs typeface="Arial" panose="020B0604020202020204" pitchFamily="34" charset="0"/>
              </a:rPr>
              <a:t>+</a:t>
            </a: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EC Council Certified Ethical Hacker CEH </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RCCE </a:t>
            </a:r>
            <a:r>
              <a:rPr lang="en-US" sz="1600" dirty="0" err="1">
                <a:solidFill>
                  <a:schemeClr val="bg1"/>
                </a:solidFill>
                <a:uFill>
                  <a:solidFill>
                    <a:srgbClr val="000000"/>
                  </a:solidFill>
                </a:uFill>
                <a:ea typeface="Arial" panose="020B0604020202020204" pitchFamily="34" charset="0"/>
                <a:cs typeface="Arial" panose="020B0604020202020204" pitchFamily="34" charset="0"/>
              </a:rPr>
              <a:t>Rocheston</a:t>
            </a:r>
            <a:r>
              <a:rPr lang="en-US" sz="1600" dirty="0">
                <a:solidFill>
                  <a:schemeClr val="bg1"/>
                </a:solidFill>
                <a:uFill>
                  <a:solidFill>
                    <a:srgbClr val="000000"/>
                  </a:solidFill>
                </a:uFill>
                <a:ea typeface="Arial" panose="020B0604020202020204" pitchFamily="34" charset="0"/>
                <a:cs typeface="Arial" panose="020B0604020202020204" pitchFamily="34" charset="0"/>
              </a:rPr>
              <a:t> Cyber Security Engineer </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ISACA CSX Cybersecurity Fundamental </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Certified </a:t>
            </a:r>
            <a:r>
              <a:rPr lang="en-US" sz="1600" dirty="0" err="1">
                <a:solidFill>
                  <a:schemeClr val="bg1"/>
                </a:solidFill>
                <a:uFill>
                  <a:solidFill>
                    <a:srgbClr val="000000"/>
                  </a:solidFill>
                </a:uFill>
                <a:ea typeface="Arial" panose="020B0604020202020204" pitchFamily="34" charset="0"/>
                <a:cs typeface="Arial" panose="020B0604020202020204" pitchFamily="34" charset="0"/>
              </a:rPr>
              <a:t>TecForte</a:t>
            </a:r>
            <a:r>
              <a:rPr lang="en-US" sz="1600" dirty="0">
                <a:solidFill>
                  <a:schemeClr val="bg1"/>
                </a:solidFill>
                <a:uFill>
                  <a:solidFill>
                    <a:srgbClr val="000000"/>
                  </a:solidFill>
                </a:uFill>
                <a:ea typeface="Arial" panose="020B0604020202020204" pitchFamily="34" charset="0"/>
                <a:cs typeface="Arial" panose="020B0604020202020204" pitchFamily="34" charset="0"/>
              </a:rPr>
              <a:t> SOC (Train the Trainer)</a:t>
            </a:r>
          </a:p>
          <a:p>
            <a:pPr marL="285750" indent="-285750" algn="just">
              <a:lnSpc>
                <a:spcPct val="103000"/>
              </a:lnSpc>
              <a:spcAft>
                <a:spcPts val="67"/>
              </a:spcAft>
              <a:buClr>
                <a:srgbClr val="000000"/>
              </a:buClr>
              <a:buSzPts val="1200"/>
              <a:buFont typeface="Wingdings" panose="05000000000000000000" pitchFamily="2" charset="2"/>
              <a:buChar char="q"/>
            </a:pPr>
            <a:r>
              <a:rPr lang="en-US" sz="1600" dirty="0">
                <a:solidFill>
                  <a:schemeClr val="bg1"/>
                </a:solidFill>
                <a:uFill>
                  <a:solidFill>
                    <a:srgbClr val="000000"/>
                  </a:solidFill>
                </a:uFill>
                <a:ea typeface="Arial" panose="020B0604020202020204" pitchFamily="34" charset="0"/>
                <a:cs typeface="Arial" panose="020B0604020202020204" pitchFamily="34" charset="0"/>
              </a:rPr>
              <a:t>HRDF Train the Trainer Certified  </a:t>
            </a:r>
            <a:endParaRPr lang="en-MY" sz="1600" dirty="0">
              <a:solidFill>
                <a:schemeClr val="bg1"/>
              </a:solidFill>
              <a:uFill>
                <a:solidFill>
                  <a:srgbClr val="000000"/>
                </a:solidFill>
              </a:uFill>
              <a:ea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C5807B3E-CD73-41F0-B063-F86456A61E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904545"/>
            <a:ext cx="8098897" cy="4856175"/>
          </a:xfrm>
        </p:spPr>
      </p:pic>
      <p:sp>
        <p:nvSpPr>
          <p:cNvPr id="2" name="Title 1">
            <a:extLst>
              <a:ext uri="{FF2B5EF4-FFF2-40B4-BE49-F238E27FC236}">
                <a16:creationId xmlns:a16="http://schemas.microsoft.com/office/drawing/2014/main" id="{03B31153-98D3-4539-ACD9-CE39CC817EB1}"/>
              </a:ext>
            </a:extLst>
          </p:cNvPr>
          <p:cNvSpPr>
            <a:spLocks noGrp="1"/>
          </p:cNvSpPr>
          <p:nvPr>
            <p:ph type="title"/>
          </p:nvPr>
        </p:nvSpPr>
        <p:spPr>
          <a:xfrm>
            <a:off x="253848" y="-62534"/>
            <a:ext cx="10457373" cy="1143000"/>
          </a:xfrm>
        </p:spPr>
        <p:txBody>
          <a:bodyPr/>
          <a:lstStyle/>
          <a:p>
            <a:r>
              <a:rPr lang="en-MY" sz="3200" b="1" dirty="0"/>
              <a:t>Security Check Up</a:t>
            </a:r>
          </a:p>
        </p:txBody>
      </p:sp>
      <p:sp>
        <p:nvSpPr>
          <p:cNvPr id="8" name="Title 1">
            <a:extLst>
              <a:ext uri="{FF2B5EF4-FFF2-40B4-BE49-F238E27FC236}">
                <a16:creationId xmlns:a16="http://schemas.microsoft.com/office/drawing/2014/main" id="{A03B6E96-22C7-4F55-971C-1C5C7B2B3513}"/>
              </a:ext>
            </a:extLst>
          </p:cNvPr>
          <p:cNvSpPr txBox="1">
            <a:spLocks/>
          </p:cNvSpPr>
          <p:nvPr/>
        </p:nvSpPr>
        <p:spPr bwMode="auto">
          <a:xfrm>
            <a:off x="0" y="5411772"/>
            <a:ext cx="1219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MY" kern="0" dirty="0"/>
              <a:t>https://myaccount.google.com/security-checkup</a:t>
            </a:r>
          </a:p>
        </p:txBody>
      </p:sp>
    </p:spTree>
    <p:extLst>
      <p:ext uri="{BB962C8B-B14F-4D97-AF65-F5344CB8AC3E}">
        <p14:creationId xmlns:p14="http://schemas.microsoft.com/office/powerpoint/2010/main" val="3298331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Aft>
                <a:spcPts val="600"/>
              </a:spcAft>
              <a:buNone/>
            </a:pPr>
            <a:r>
              <a:rPr lang="en-US" sz="2800" b="1" dirty="0"/>
              <a:t>3.   </a:t>
            </a:r>
            <a:r>
              <a:rPr lang="en-US" sz="2800" b="1" u="sng" dirty="0"/>
              <a:t>Check all your privacy settings</a:t>
            </a:r>
          </a:p>
          <a:p>
            <a:pPr marL="800100" lvl="2" indent="0" algn="just">
              <a:spcAft>
                <a:spcPts val="600"/>
              </a:spcAft>
              <a:buNone/>
            </a:pPr>
            <a:r>
              <a:rPr lang="en-US" sz="2400" dirty="0"/>
              <a:t>This is especially important for social networks. And if you have included personal information on your profiles, consider </a:t>
            </a:r>
            <a:r>
              <a:rPr lang="en-US" sz="2400" b="1" dirty="0"/>
              <a:t>removing</a:t>
            </a:r>
            <a:r>
              <a:rPr lang="en-US" sz="2400" dirty="0"/>
              <a:t>, </a:t>
            </a:r>
            <a:r>
              <a:rPr lang="en-US" sz="2400" b="1" dirty="0"/>
              <a:t>reducing</a:t>
            </a:r>
            <a:r>
              <a:rPr lang="en-US" sz="2400" dirty="0"/>
              <a:t> or </a:t>
            </a:r>
            <a:r>
              <a:rPr lang="en-US" sz="2400" b="1" dirty="0"/>
              <a:t>hiding</a:t>
            </a:r>
            <a:r>
              <a:rPr lang="en-US" sz="2400" dirty="0"/>
              <a:t> this.</a:t>
            </a:r>
          </a:p>
          <a:p>
            <a:pPr marL="514350" indent="-514350" algn="just">
              <a:spcAft>
                <a:spcPts val="600"/>
              </a:spcAft>
              <a:buAutoNum type="arabicPeriod" startAt="4"/>
            </a:pPr>
            <a:r>
              <a:rPr lang="en-US" sz="2800" b="1" u="sng" dirty="0"/>
              <a:t>Use stealth mode when browsing</a:t>
            </a:r>
          </a:p>
          <a:p>
            <a:pPr marL="800100" lvl="2" indent="0" algn="just">
              <a:spcAft>
                <a:spcPts val="600"/>
              </a:spcAft>
              <a:buNone/>
            </a:pPr>
            <a:r>
              <a:rPr lang="en-US" sz="2400" dirty="0"/>
              <a:t>The </a:t>
            </a:r>
            <a:r>
              <a:rPr lang="en-US" sz="2400" b="1" dirty="0"/>
              <a:t>Chrome</a:t>
            </a:r>
            <a:r>
              <a:rPr lang="en-US" sz="2400" dirty="0"/>
              <a:t> browser has </a:t>
            </a:r>
            <a:r>
              <a:rPr lang="en-US" sz="2400" b="1" dirty="0"/>
              <a:t>Incognito Mode</a:t>
            </a:r>
            <a:r>
              <a:rPr lang="en-US" sz="2400" dirty="0"/>
              <a:t>. </a:t>
            </a:r>
            <a:r>
              <a:rPr lang="en-US" sz="2400" b="1" dirty="0"/>
              <a:t>Microsoft Edge </a:t>
            </a:r>
            <a:r>
              <a:rPr lang="en-US" sz="2400" dirty="0"/>
              <a:t>includes </a:t>
            </a:r>
            <a:r>
              <a:rPr lang="en-US" sz="2400" b="1" dirty="0"/>
              <a:t>InPrivate Browsing</a:t>
            </a:r>
            <a:r>
              <a:rPr lang="en-US" sz="2400" dirty="0"/>
              <a:t>. </a:t>
            </a:r>
            <a:r>
              <a:rPr lang="en-US" sz="2400" b="1" dirty="0"/>
              <a:t>Firefox</a:t>
            </a:r>
            <a:r>
              <a:rPr lang="en-US" sz="2400" dirty="0"/>
              <a:t> users have </a:t>
            </a:r>
            <a:r>
              <a:rPr lang="en-US" sz="2400" b="1" dirty="0"/>
              <a:t>Private Window</a:t>
            </a:r>
            <a:r>
              <a:rPr lang="en-US" sz="2400" dirty="0"/>
              <a:t>. And </a:t>
            </a:r>
            <a:r>
              <a:rPr lang="en-US" sz="2400" b="1" dirty="0"/>
              <a:t>Safari</a:t>
            </a:r>
            <a:r>
              <a:rPr lang="en-US" sz="2400" dirty="0"/>
              <a:t> users can also switch on </a:t>
            </a:r>
            <a:r>
              <a:rPr lang="en-US" sz="2400" b="1" dirty="0"/>
              <a:t>private browsing </a:t>
            </a:r>
            <a:r>
              <a:rPr lang="en-US" sz="2400" dirty="0"/>
              <a:t>from their browser's security settings.</a:t>
            </a:r>
          </a:p>
          <a:p>
            <a:pPr marL="800100" lvl="2" indent="0" algn="just">
              <a:spcAft>
                <a:spcPts val="600"/>
              </a:spcAft>
              <a:buNone/>
            </a:pPr>
            <a:r>
              <a:rPr lang="en-US" sz="2400" dirty="0"/>
              <a:t>The </a:t>
            </a:r>
            <a:r>
              <a:rPr lang="en-US" sz="2400" b="1" dirty="0"/>
              <a:t>Tor</a:t>
            </a:r>
            <a:r>
              <a:rPr lang="en-US" sz="2400" dirty="0"/>
              <a:t> internet browser offers </a:t>
            </a:r>
            <a:r>
              <a:rPr lang="en-US" sz="2400" b="1" dirty="0"/>
              <a:t>high levels of anonymity</a:t>
            </a:r>
            <a:r>
              <a:rPr lang="en-US" sz="2400" dirty="0"/>
              <a:t>, as it bounces all of your browser usage across several servers around the world making it impossible for anyone to track your internet sessions. </a:t>
            </a:r>
          </a:p>
          <a:p>
            <a:pPr marL="0" indent="0" algn="just">
              <a:spcAft>
                <a:spcPts val="600"/>
              </a:spcAft>
              <a:buNone/>
            </a:pPr>
            <a:endParaRPr lang="en-US" sz="2800" dirty="0"/>
          </a:p>
        </p:txBody>
      </p:sp>
      <p:sp>
        <p:nvSpPr>
          <p:cNvPr id="2" name="Title 1"/>
          <p:cNvSpPr>
            <a:spLocks noGrp="1"/>
          </p:cNvSpPr>
          <p:nvPr>
            <p:ph type="title"/>
          </p:nvPr>
        </p:nvSpPr>
        <p:spPr/>
        <p:txBody>
          <a:bodyPr/>
          <a:lstStyle/>
          <a:p>
            <a:pPr algn="ctr"/>
            <a:r>
              <a:rPr lang="en-US" sz="3200" dirty="0"/>
              <a:t>How to </a:t>
            </a:r>
            <a:r>
              <a:rPr lang="en-US" sz="3200" b="1" dirty="0"/>
              <a:t>Minimize</a:t>
            </a:r>
            <a:r>
              <a:rPr lang="en-US" sz="3200" dirty="0"/>
              <a:t> Your Digital Footprint?</a:t>
            </a:r>
          </a:p>
        </p:txBody>
      </p:sp>
    </p:spTree>
    <p:extLst>
      <p:ext uri="{BB962C8B-B14F-4D97-AF65-F5344CB8AC3E}">
        <p14:creationId xmlns:p14="http://schemas.microsoft.com/office/powerpoint/2010/main" val="2383684340"/>
      </p:ext>
    </p:extLst>
  </p:cSld>
  <p:clrMapOvr>
    <a:masterClrMapping/>
  </p:clrMapOvr>
  <mc:AlternateContent xmlns:mc="http://schemas.openxmlformats.org/markup-compatibility/2006" xmlns:p14="http://schemas.microsoft.com/office/powerpoint/2010/main">
    <mc:Choice Requires="p14">
      <p:transition spd="slow" p14:dur="2000" advTm="67855"/>
    </mc:Choice>
    <mc:Fallback xmlns="">
      <p:transition spd="slow" advTm="678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1153-98D3-4539-ACD9-CE39CC817EB1}"/>
              </a:ext>
            </a:extLst>
          </p:cNvPr>
          <p:cNvSpPr>
            <a:spLocks noGrp="1"/>
          </p:cNvSpPr>
          <p:nvPr>
            <p:ph type="title"/>
          </p:nvPr>
        </p:nvSpPr>
        <p:spPr>
          <a:xfrm>
            <a:off x="210627" y="78694"/>
            <a:ext cx="10457373" cy="1143000"/>
          </a:xfrm>
        </p:spPr>
        <p:txBody>
          <a:bodyPr/>
          <a:lstStyle/>
          <a:p>
            <a:r>
              <a:rPr lang="en-MY" sz="3200" b="1" dirty="0"/>
              <a:t>Private Browsing</a:t>
            </a:r>
          </a:p>
        </p:txBody>
      </p:sp>
      <p:pic>
        <p:nvPicPr>
          <p:cNvPr id="2050" name="Picture 2" descr="Chrome, Edge, Firefox, Opera, or Safari: Which Browser Is Best? | PCMag">
            <a:extLst>
              <a:ext uri="{FF2B5EF4-FFF2-40B4-BE49-F238E27FC236}">
                <a16:creationId xmlns:a16="http://schemas.microsoft.com/office/drawing/2014/main" id="{4DEA4542-362E-4500-9800-D08C0709C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93" r="12365"/>
          <a:stretch/>
        </p:blipFill>
        <p:spPr bwMode="auto">
          <a:xfrm>
            <a:off x="7216727" y="1221694"/>
            <a:ext cx="3743363" cy="2786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r (network) - Wikipedia">
            <a:extLst>
              <a:ext uri="{FF2B5EF4-FFF2-40B4-BE49-F238E27FC236}">
                <a16:creationId xmlns:a16="http://schemas.microsoft.com/office/drawing/2014/main" id="{660C94D6-C8DC-43A8-BB7C-45F6C1B22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6727" y="4008348"/>
            <a:ext cx="3587261" cy="21673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3DC038-5F1C-5344-47DA-B3C6124B37A5}"/>
              </a:ext>
            </a:extLst>
          </p:cNvPr>
          <p:cNvPicPr>
            <a:picLocks noChangeAspect="1"/>
          </p:cNvPicPr>
          <p:nvPr/>
        </p:nvPicPr>
        <p:blipFill>
          <a:blip r:embed="rId4"/>
          <a:stretch>
            <a:fillRect/>
          </a:stretch>
        </p:blipFill>
        <p:spPr>
          <a:xfrm>
            <a:off x="506393" y="1713735"/>
            <a:ext cx="6300880" cy="3983680"/>
          </a:xfrm>
          <a:prstGeom prst="rect">
            <a:avLst/>
          </a:prstGeom>
        </p:spPr>
      </p:pic>
    </p:spTree>
    <p:extLst>
      <p:ext uri="{BB962C8B-B14F-4D97-AF65-F5344CB8AC3E}">
        <p14:creationId xmlns:p14="http://schemas.microsoft.com/office/powerpoint/2010/main" val="48469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B93F2-160C-9FAD-A886-2F32927727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61BA5-AC00-E17A-4BED-1F46E455EF25}"/>
              </a:ext>
            </a:extLst>
          </p:cNvPr>
          <p:cNvSpPr>
            <a:spLocks noGrp="1"/>
          </p:cNvSpPr>
          <p:nvPr>
            <p:ph idx="1"/>
          </p:nvPr>
        </p:nvSpPr>
        <p:spPr>
          <a:xfrm>
            <a:off x="222250" y="1553347"/>
            <a:ext cx="11747500" cy="4525962"/>
          </a:xfrm>
        </p:spPr>
        <p:txBody>
          <a:bodyPr/>
          <a:lstStyle/>
          <a:p>
            <a:pPr marL="0" indent="0">
              <a:spcAft>
                <a:spcPts val="600"/>
              </a:spcAft>
              <a:buNone/>
            </a:pPr>
            <a:r>
              <a:rPr lang="en-US" sz="2800" b="1" dirty="0"/>
              <a:t>5. Hunt Down Social Media Accounts by Usernames</a:t>
            </a:r>
          </a:p>
          <a:p>
            <a:pPr marL="800100" lvl="2" indent="0" algn="just">
              <a:spcAft>
                <a:spcPts val="600"/>
              </a:spcAft>
              <a:buNone/>
            </a:pPr>
            <a:r>
              <a:rPr lang="en-US" sz="2400" dirty="0"/>
              <a:t>Visit </a:t>
            </a:r>
            <a:r>
              <a:rPr lang="en-US" sz="2400" dirty="0">
                <a:hlinkClick r:id="rId2"/>
              </a:rPr>
              <a:t>https://w-e-b.site/?act=sherlock</a:t>
            </a:r>
            <a:r>
              <a:rPr lang="en-US" sz="2400" dirty="0"/>
              <a:t> </a:t>
            </a:r>
          </a:p>
        </p:txBody>
      </p:sp>
      <p:sp>
        <p:nvSpPr>
          <p:cNvPr id="2" name="Title 1">
            <a:extLst>
              <a:ext uri="{FF2B5EF4-FFF2-40B4-BE49-F238E27FC236}">
                <a16:creationId xmlns:a16="http://schemas.microsoft.com/office/drawing/2014/main" id="{62BED449-5E46-E38A-799A-194AAFD53CE9}"/>
              </a:ext>
            </a:extLst>
          </p:cNvPr>
          <p:cNvSpPr>
            <a:spLocks noGrp="1"/>
          </p:cNvSpPr>
          <p:nvPr>
            <p:ph type="title"/>
          </p:nvPr>
        </p:nvSpPr>
        <p:spPr/>
        <p:txBody>
          <a:bodyPr/>
          <a:lstStyle/>
          <a:p>
            <a:pPr algn="ctr"/>
            <a:r>
              <a:rPr lang="en-US" sz="3200" dirty="0"/>
              <a:t>How to </a:t>
            </a:r>
            <a:r>
              <a:rPr lang="en-US" sz="3200" b="1" dirty="0"/>
              <a:t>Minimize</a:t>
            </a:r>
            <a:r>
              <a:rPr lang="en-US" sz="3200" dirty="0"/>
              <a:t> Your Digital Footprint?</a:t>
            </a:r>
          </a:p>
        </p:txBody>
      </p:sp>
      <p:pic>
        <p:nvPicPr>
          <p:cNvPr id="4" name="Picture 3">
            <a:extLst>
              <a:ext uri="{FF2B5EF4-FFF2-40B4-BE49-F238E27FC236}">
                <a16:creationId xmlns:a16="http://schemas.microsoft.com/office/drawing/2014/main" id="{6D1715D7-27F6-0A48-63F1-9CF48E3111BC}"/>
              </a:ext>
            </a:extLst>
          </p:cNvPr>
          <p:cNvPicPr>
            <a:picLocks noChangeAspect="1"/>
          </p:cNvPicPr>
          <p:nvPr/>
        </p:nvPicPr>
        <p:blipFill>
          <a:blip r:embed="rId3"/>
          <a:stretch>
            <a:fillRect/>
          </a:stretch>
        </p:blipFill>
        <p:spPr>
          <a:xfrm>
            <a:off x="5818989" y="2794753"/>
            <a:ext cx="6373011" cy="3420265"/>
          </a:xfrm>
          <a:prstGeom prst="rect">
            <a:avLst/>
          </a:prstGeom>
        </p:spPr>
      </p:pic>
      <p:pic>
        <p:nvPicPr>
          <p:cNvPr id="5" name="Picture 4">
            <a:extLst>
              <a:ext uri="{FF2B5EF4-FFF2-40B4-BE49-F238E27FC236}">
                <a16:creationId xmlns:a16="http://schemas.microsoft.com/office/drawing/2014/main" id="{ADABA878-48B7-2190-01A1-E16CC2C4FC97}"/>
              </a:ext>
            </a:extLst>
          </p:cNvPr>
          <p:cNvPicPr>
            <a:picLocks noChangeAspect="1"/>
          </p:cNvPicPr>
          <p:nvPr/>
        </p:nvPicPr>
        <p:blipFill>
          <a:blip r:embed="rId4"/>
          <a:stretch>
            <a:fillRect/>
          </a:stretch>
        </p:blipFill>
        <p:spPr>
          <a:xfrm>
            <a:off x="939290" y="3429000"/>
            <a:ext cx="4657449" cy="960207"/>
          </a:xfrm>
          <a:prstGeom prst="rect">
            <a:avLst/>
          </a:prstGeom>
        </p:spPr>
      </p:pic>
    </p:spTree>
    <p:extLst>
      <p:ext uri="{BB962C8B-B14F-4D97-AF65-F5344CB8AC3E}">
        <p14:creationId xmlns:p14="http://schemas.microsoft.com/office/powerpoint/2010/main" val="508887521"/>
      </p:ext>
    </p:extLst>
  </p:cSld>
  <p:clrMapOvr>
    <a:masterClrMapping/>
  </p:clrMapOvr>
  <mc:AlternateContent xmlns:mc="http://schemas.openxmlformats.org/markup-compatibility/2006" xmlns:p14="http://schemas.microsoft.com/office/powerpoint/2010/main">
    <mc:Choice Requires="p14">
      <p:transition spd="slow" p14:dur="2000" advTm="67855"/>
    </mc:Choice>
    <mc:Fallback xmlns="">
      <p:transition spd="slow" advTm="678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0DDD0-052C-E1E7-F605-FE122FD0A8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3218C2-0169-8A45-19C1-E08AF772D81B}"/>
              </a:ext>
            </a:extLst>
          </p:cNvPr>
          <p:cNvSpPr>
            <a:spLocks noGrp="1"/>
          </p:cNvSpPr>
          <p:nvPr>
            <p:ph idx="1"/>
          </p:nvPr>
        </p:nvSpPr>
        <p:spPr>
          <a:xfrm>
            <a:off x="222250" y="1553347"/>
            <a:ext cx="11747500" cy="4525962"/>
          </a:xfrm>
        </p:spPr>
        <p:txBody>
          <a:bodyPr/>
          <a:lstStyle/>
          <a:p>
            <a:pPr marL="0" indent="0">
              <a:spcAft>
                <a:spcPts val="600"/>
              </a:spcAft>
              <a:buNone/>
            </a:pPr>
            <a:r>
              <a:rPr lang="en-US" sz="2800" b="1" dirty="0"/>
              <a:t>6. Use Temporary/Disposable Email to Create Accounts</a:t>
            </a:r>
          </a:p>
          <a:p>
            <a:pPr marL="0" indent="0">
              <a:spcAft>
                <a:spcPts val="600"/>
              </a:spcAft>
              <a:buNone/>
            </a:pPr>
            <a:r>
              <a:rPr lang="en-US" sz="2800" dirty="0">
                <a:hlinkClick r:id="rId3"/>
              </a:rPr>
              <a:t>https://temp-mail.org/en/</a:t>
            </a:r>
            <a:endParaRPr lang="en-US" sz="2800" dirty="0"/>
          </a:p>
          <a:p>
            <a:pPr marL="0" indent="0">
              <a:spcAft>
                <a:spcPts val="600"/>
              </a:spcAft>
              <a:buNone/>
            </a:pPr>
            <a:r>
              <a:rPr lang="en-US" sz="2800" dirty="0">
                <a:hlinkClick r:id="rId4"/>
              </a:rPr>
              <a:t>https://tempail.com/#google_vignette</a:t>
            </a:r>
            <a:endParaRPr lang="en-US" sz="2800" dirty="0"/>
          </a:p>
          <a:p>
            <a:pPr marL="0" indent="0">
              <a:spcAft>
                <a:spcPts val="600"/>
              </a:spcAft>
              <a:buNone/>
            </a:pPr>
            <a:r>
              <a:rPr lang="en-US" sz="2800" dirty="0">
                <a:hlinkClick r:id="rId5"/>
              </a:rPr>
              <a:t>https://tempmail.net/</a:t>
            </a:r>
            <a:endParaRPr lang="en-US" sz="2800" dirty="0"/>
          </a:p>
          <a:p>
            <a:pPr marL="0" indent="0">
              <a:spcAft>
                <a:spcPts val="600"/>
              </a:spcAft>
              <a:buNone/>
            </a:pPr>
            <a:endParaRPr lang="en-US" sz="2800" dirty="0"/>
          </a:p>
        </p:txBody>
      </p:sp>
      <p:sp>
        <p:nvSpPr>
          <p:cNvPr id="2" name="Title 1">
            <a:extLst>
              <a:ext uri="{FF2B5EF4-FFF2-40B4-BE49-F238E27FC236}">
                <a16:creationId xmlns:a16="http://schemas.microsoft.com/office/drawing/2014/main" id="{AB707E87-09FD-3FF1-9972-86B8A495238C}"/>
              </a:ext>
            </a:extLst>
          </p:cNvPr>
          <p:cNvSpPr>
            <a:spLocks noGrp="1"/>
          </p:cNvSpPr>
          <p:nvPr>
            <p:ph type="title"/>
          </p:nvPr>
        </p:nvSpPr>
        <p:spPr/>
        <p:txBody>
          <a:bodyPr/>
          <a:lstStyle/>
          <a:p>
            <a:pPr algn="ctr"/>
            <a:r>
              <a:rPr lang="en-US" sz="3200" dirty="0"/>
              <a:t>How to </a:t>
            </a:r>
            <a:r>
              <a:rPr lang="en-US" sz="3200" b="1" dirty="0"/>
              <a:t>Minimize</a:t>
            </a:r>
            <a:r>
              <a:rPr lang="en-US" sz="3200" dirty="0"/>
              <a:t> Your Digital Footprint?</a:t>
            </a:r>
          </a:p>
        </p:txBody>
      </p:sp>
      <p:pic>
        <p:nvPicPr>
          <p:cNvPr id="5" name="Picture 4">
            <a:extLst>
              <a:ext uri="{FF2B5EF4-FFF2-40B4-BE49-F238E27FC236}">
                <a16:creationId xmlns:a16="http://schemas.microsoft.com/office/drawing/2014/main" id="{7CF4BDC8-D3B3-6F32-E202-7A9358B144D6}"/>
              </a:ext>
            </a:extLst>
          </p:cNvPr>
          <p:cNvPicPr>
            <a:picLocks noChangeAspect="1"/>
          </p:cNvPicPr>
          <p:nvPr/>
        </p:nvPicPr>
        <p:blipFill>
          <a:blip r:embed="rId6"/>
          <a:stretch>
            <a:fillRect/>
          </a:stretch>
        </p:blipFill>
        <p:spPr>
          <a:xfrm>
            <a:off x="6297996" y="2305214"/>
            <a:ext cx="5429250" cy="3571875"/>
          </a:xfrm>
          <a:prstGeom prst="rect">
            <a:avLst/>
          </a:prstGeom>
        </p:spPr>
      </p:pic>
    </p:spTree>
    <p:extLst>
      <p:ext uri="{BB962C8B-B14F-4D97-AF65-F5344CB8AC3E}">
        <p14:creationId xmlns:p14="http://schemas.microsoft.com/office/powerpoint/2010/main" val="3781998002"/>
      </p:ext>
    </p:extLst>
  </p:cSld>
  <p:clrMapOvr>
    <a:masterClrMapping/>
  </p:clrMapOvr>
  <mc:AlternateContent xmlns:mc="http://schemas.openxmlformats.org/markup-compatibility/2006" xmlns:p14="http://schemas.microsoft.com/office/powerpoint/2010/main">
    <mc:Choice Requires="p14">
      <p:transition spd="slow" p14:dur="2000" advTm="67855"/>
    </mc:Choice>
    <mc:Fallback xmlns="">
      <p:transition spd="slow" advTm="6785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7BE6E8A-37AC-4364-AF15-0E54A814475E}"/>
              </a:ext>
            </a:extLst>
          </p:cNvPr>
          <p:cNvGrpSpPr/>
          <p:nvPr/>
        </p:nvGrpSpPr>
        <p:grpSpPr>
          <a:xfrm>
            <a:off x="1902971" y="634585"/>
            <a:ext cx="8386059" cy="5688305"/>
            <a:chOff x="378970" y="634584"/>
            <a:chExt cx="8386059" cy="5688305"/>
          </a:xfrm>
        </p:grpSpPr>
        <p:pic>
          <p:nvPicPr>
            <p:cNvPr id="13" name="Picture 12" descr="Icon&#10;&#10;Description automatically generated">
              <a:extLst>
                <a:ext uri="{FF2B5EF4-FFF2-40B4-BE49-F238E27FC236}">
                  <a16:creationId xmlns:a16="http://schemas.microsoft.com/office/drawing/2014/main" id="{8AAF38F4-6C67-4DBE-9E80-B1CB1416ED9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8970" y="2926365"/>
              <a:ext cx="2819159" cy="2819159"/>
            </a:xfrm>
            <a:prstGeom prst="rect">
              <a:avLst/>
            </a:prstGeom>
          </p:spPr>
        </p:pic>
        <p:pic>
          <p:nvPicPr>
            <p:cNvPr id="14" name="Picture 13">
              <a:extLst>
                <a:ext uri="{FF2B5EF4-FFF2-40B4-BE49-F238E27FC236}">
                  <a16:creationId xmlns:a16="http://schemas.microsoft.com/office/drawing/2014/main" id="{503FDE73-EF46-42DC-8AF4-6A045818A4E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8832"/>
            <a:stretch/>
          </p:blipFill>
          <p:spPr>
            <a:xfrm>
              <a:off x="5474214" y="2573671"/>
              <a:ext cx="3290815" cy="3599218"/>
            </a:xfrm>
            <a:prstGeom prst="rect">
              <a:avLst/>
            </a:prstGeom>
          </p:spPr>
        </p:pic>
        <p:pic>
          <p:nvPicPr>
            <p:cNvPr id="15" name="Picture 14" descr="Icon&#10;&#10;Description automatically generated">
              <a:extLst>
                <a:ext uri="{FF2B5EF4-FFF2-40B4-BE49-F238E27FC236}">
                  <a16:creationId xmlns:a16="http://schemas.microsoft.com/office/drawing/2014/main" id="{1A615EAB-DED9-496B-A5A2-A307956F55E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208627" y="634584"/>
              <a:ext cx="4726745" cy="2808926"/>
            </a:xfrm>
            <a:prstGeom prst="rect">
              <a:avLst/>
            </a:prstGeom>
          </p:spPr>
        </p:pic>
        <p:pic>
          <p:nvPicPr>
            <p:cNvPr id="16" name="Picture 15" descr="Icon&#10;&#10;Description automatically generated">
              <a:extLst>
                <a:ext uri="{FF2B5EF4-FFF2-40B4-BE49-F238E27FC236}">
                  <a16:creationId xmlns:a16="http://schemas.microsoft.com/office/drawing/2014/main" id="{3744C54F-A6E5-4684-B186-1753FF5748AE}"/>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228105" y="3635102"/>
              <a:ext cx="2687787" cy="2687787"/>
            </a:xfrm>
            <a:prstGeom prst="rect">
              <a:avLst/>
            </a:prstGeom>
          </p:spPr>
        </p:pic>
      </p:grpSp>
    </p:spTree>
    <p:extLst>
      <p:ext uri="{BB962C8B-B14F-4D97-AF65-F5344CB8AC3E}">
        <p14:creationId xmlns:p14="http://schemas.microsoft.com/office/powerpoint/2010/main" val="664621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1AC6-84D7-C177-4A47-2DDE1FC182B8}"/>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91BD32A-1C07-F6B2-B254-96C23B08637D}"/>
              </a:ext>
            </a:extLst>
          </p:cNvPr>
          <p:cNvGraphicFramePr>
            <a:graphicFrameLocks noGrp="1"/>
          </p:cNvGraphicFramePr>
          <p:nvPr>
            <p:ph idx="1"/>
          </p:nvPr>
        </p:nvGraphicFramePr>
        <p:xfrm>
          <a:off x="444137" y="1005841"/>
          <a:ext cx="10633166" cy="51990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6977687"/>
      </p:ext>
    </p:extLst>
  </p:cSld>
  <p:clrMapOvr>
    <a:masterClrMapping/>
  </p:clrMapOvr>
  <mc:AlternateContent xmlns:mc="http://schemas.openxmlformats.org/markup-compatibility/2006" xmlns:p14="http://schemas.microsoft.com/office/powerpoint/2010/main">
    <mc:Choice Requires="p14">
      <p:transition spd="slow" p14:dur="2000" advTm="37748"/>
    </mc:Choice>
    <mc:Fallback xmlns="">
      <p:transition spd="slow" advTm="377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8730" y="138549"/>
            <a:ext cx="7454540" cy="844611"/>
          </a:xfrm>
        </p:spPr>
        <p:txBody>
          <a:bodyPr/>
          <a:lstStyle/>
          <a:p>
            <a:pPr algn="ctr"/>
            <a:r>
              <a:rPr lang="en-US" sz="3200" b="1" dirty="0"/>
              <a:t>Goals of Information Security</a:t>
            </a:r>
          </a:p>
        </p:txBody>
      </p:sp>
      <p:sp>
        <p:nvSpPr>
          <p:cNvPr id="2" name="Slide Number Placeholder 1">
            <a:extLst>
              <a:ext uri="{FF2B5EF4-FFF2-40B4-BE49-F238E27FC236}">
                <a16:creationId xmlns:a16="http://schemas.microsoft.com/office/drawing/2014/main" id="{EE8DDD16-9CF0-470D-A1F3-8C948564F285}"/>
              </a:ext>
            </a:extLst>
          </p:cNvPr>
          <p:cNvSpPr>
            <a:spLocks noGrp="1"/>
          </p:cNvSpPr>
          <p:nvPr>
            <p:ph type="sldNum" sz="quarter" idx="4"/>
          </p:nvPr>
        </p:nvSpPr>
        <p:spPr/>
        <p:txBody>
          <a:bodyPr/>
          <a:lstStyle/>
          <a:p>
            <a:r>
              <a:rPr lang="en-GB"/>
              <a:t>Slide </a:t>
            </a:r>
            <a:fld id="{FE4A488E-0682-4674-AABE-524444E4E85E}" type="slidenum">
              <a:rPr lang="en-GB" smtClean="0"/>
              <a:pPr/>
              <a:t>27</a:t>
            </a:fld>
            <a:r>
              <a:rPr lang="en-GB"/>
              <a:t> of 49</a:t>
            </a:r>
            <a:endParaRPr lang="en-GB" dirty="0"/>
          </a:p>
        </p:txBody>
      </p:sp>
      <p:graphicFrame>
        <p:nvGraphicFramePr>
          <p:cNvPr id="5" name="Group 23"/>
          <p:cNvGraphicFramePr>
            <a:graphicFrameLocks noGrp="1"/>
          </p:cNvGraphicFramePr>
          <p:nvPr>
            <p:extLst>
              <p:ext uri="{D42A27DB-BD31-4B8C-83A1-F6EECF244321}">
                <p14:modId xmlns:p14="http://schemas.microsoft.com/office/powerpoint/2010/main" val="3546084225"/>
              </p:ext>
            </p:extLst>
          </p:nvPr>
        </p:nvGraphicFramePr>
        <p:xfrm>
          <a:off x="545624" y="983160"/>
          <a:ext cx="11468185" cy="5460593"/>
        </p:xfrm>
        <a:graphic>
          <a:graphicData uri="http://schemas.openxmlformats.org/drawingml/2006/table">
            <a:tbl>
              <a:tblPr/>
              <a:tblGrid>
                <a:gridCol w="2029768">
                  <a:extLst>
                    <a:ext uri="{9D8B030D-6E8A-4147-A177-3AD203B41FA5}">
                      <a16:colId xmlns:a16="http://schemas.microsoft.com/office/drawing/2014/main" val="20000"/>
                    </a:ext>
                  </a:extLst>
                </a:gridCol>
                <a:gridCol w="9438417">
                  <a:extLst>
                    <a:ext uri="{9D8B030D-6E8A-4147-A177-3AD203B41FA5}">
                      <a16:colId xmlns:a16="http://schemas.microsoft.com/office/drawing/2014/main" val="20001"/>
                    </a:ext>
                  </a:extLst>
                </a:gridCol>
              </a:tblGrid>
              <a:tr h="619286">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800" b="1" i="0" u="none" strike="noStrike" cap="none" normalizeH="0" baseline="0" dirty="0">
                          <a:ln>
                            <a:noFill/>
                          </a:ln>
                          <a:solidFill>
                            <a:schemeClr val="bg1"/>
                          </a:solidFill>
                          <a:effectLst/>
                          <a:latin typeface="Calibri"/>
                          <a:cs typeface="Calibri"/>
                        </a:rPr>
                        <a:t>Information Security Goals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120597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2400" b="1" i="0" u="none" strike="noStrike" cap="none" normalizeH="0" baseline="0" dirty="0">
                          <a:ln>
                            <a:noFill/>
                          </a:ln>
                          <a:solidFill>
                            <a:schemeClr val="tx1"/>
                          </a:solidFill>
                          <a:effectLst/>
                          <a:latin typeface="Calibri"/>
                          <a:cs typeface="Calibri"/>
                        </a:rPr>
                        <a:t>Prevention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Various types of information need </a:t>
                      </a:r>
                      <a:r>
                        <a:rPr kumimoji="0" lang="en-US" sz="2400" b="1" i="0" u="none" strike="noStrike" kern="1200" cap="none" normalizeH="0" baseline="0" dirty="0">
                          <a:ln>
                            <a:noFill/>
                          </a:ln>
                          <a:solidFill>
                            <a:schemeClr val="tx1"/>
                          </a:solidFill>
                          <a:effectLst/>
                          <a:latin typeface="Calibri"/>
                          <a:ea typeface="+mn-ea"/>
                          <a:cs typeface="Calibri"/>
                        </a:rPr>
                        <a:t>protection</a:t>
                      </a:r>
                      <a:r>
                        <a:rPr kumimoji="0" lang="en-US" sz="2400" b="0" i="0" u="none" strike="noStrike" kern="1200" cap="none" normalizeH="0" baseline="0" dirty="0">
                          <a:ln>
                            <a:noFill/>
                          </a:ln>
                          <a:solidFill>
                            <a:schemeClr val="tx1"/>
                          </a:solidFill>
                          <a:effectLst/>
                          <a:latin typeface="Calibri"/>
                          <a:ea typeface="+mn-ea"/>
                          <a:cs typeface="Calibri"/>
                        </a:rPr>
                        <a: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Doing so can </a:t>
                      </a:r>
                      <a:r>
                        <a:rPr kumimoji="0" lang="en-US" sz="2400" b="1" i="0" u="none" strike="noStrike" kern="1200" cap="none" normalizeH="0" baseline="0" dirty="0">
                          <a:ln>
                            <a:noFill/>
                          </a:ln>
                          <a:solidFill>
                            <a:schemeClr val="tx1"/>
                          </a:solidFill>
                          <a:effectLst/>
                          <a:latin typeface="Calibri"/>
                          <a:ea typeface="+mn-ea"/>
                          <a:cs typeface="Calibri"/>
                        </a:rPr>
                        <a:t>lessen losses </a:t>
                      </a:r>
                      <a:r>
                        <a:rPr kumimoji="0" lang="en-US" sz="2400" b="0" i="0" u="none" strike="noStrike" kern="1200" cap="none" normalizeH="0" baseline="0" dirty="0">
                          <a:ln>
                            <a:noFill/>
                          </a:ln>
                          <a:solidFill>
                            <a:schemeClr val="tx1"/>
                          </a:solidFill>
                          <a:effectLst/>
                          <a:latin typeface="Calibri"/>
                          <a:ea typeface="+mn-ea"/>
                          <a:cs typeface="Calibri"/>
                        </a:rPr>
                        <a:t>from a security breach.</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Preventing </a:t>
                      </a:r>
                      <a:r>
                        <a:rPr kumimoji="0" lang="en-US" sz="2400" b="1" i="0" u="none" strike="noStrike" kern="1200" cap="none" normalizeH="0" baseline="0" dirty="0">
                          <a:ln>
                            <a:noFill/>
                          </a:ln>
                          <a:solidFill>
                            <a:schemeClr val="tx1"/>
                          </a:solidFill>
                          <a:effectLst/>
                          <a:latin typeface="Calibri"/>
                          <a:ea typeface="+mn-ea"/>
                          <a:cs typeface="Calibri"/>
                        </a:rPr>
                        <a:t>unauthorized access</a:t>
                      </a:r>
                      <a:r>
                        <a:rPr kumimoji="0" lang="en-US" sz="2400" b="0" i="0" u="none" strike="noStrike" kern="1200" cap="none" normalizeH="0" baseline="0" dirty="0">
                          <a:ln>
                            <a:noFill/>
                          </a:ln>
                          <a:solidFill>
                            <a:schemeClr val="tx1"/>
                          </a:solidFill>
                          <a:effectLst/>
                          <a:latin typeface="Calibri"/>
                          <a:ea typeface="+mn-ea"/>
                          <a:cs typeface="Calibri"/>
                        </a:rPr>
                        <a:t> to information is top priority.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1466729">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2400" b="1" i="0" u="none" strike="noStrike" kern="1200" cap="none" normalizeH="0" baseline="0" dirty="0">
                          <a:ln>
                            <a:noFill/>
                          </a:ln>
                          <a:solidFill>
                            <a:schemeClr val="tx1"/>
                          </a:solidFill>
                          <a:effectLst/>
                          <a:latin typeface="Calibri"/>
                          <a:ea typeface="+mn-ea"/>
                          <a:cs typeface="Calibri"/>
                        </a:rPr>
                        <a:t>Detection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Discovering </a:t>
                      </a:r>
                      <a:r>
                        <a:rPr kumimoji="0" lang="en-US" sz="2400" b="1" i="0" u="none" strike="noStrike" kern="1200" cap="none" normalizeH="0" baseline="0" dirty="0">
                          <a:ln>
                            <a:noFill/>
                          </a:ln>
                          <a:solidFill>
                            <a:schemeClr val="tx1"/>
                          </a:solidFill>
                          <a:effectLst/>
                          <a:latin typeface="Calibri"/>
                          <a:ea typeface="+mn-ea"/>
                          <a:cs typeface="Calibri"/>
                        </a:rPr>
                        <a:t>attempts</a:t>
                      </a:r>
                      <a:r>
                        <a:rPr kumimoji="0" lang="en-US" sz="2400" b="0" i="0" u="none" strike="noStrike" kern="1200" cap="none" normalizeH="0" baseline="0" dirty="0">
                          <a:ln>
                            <a:noFill/>
                          </a:ln>
                          <a:solidFill>
                            <a:schemeClr val="tx1"/>
                          </a:solidFill>
                          <a:effectLst/>
                          <a:latin typeface="Calibri"/>
                          <a:ea typeface="+mn-ea"/>
                          <a:cs typeface="Calibri"/>
                        </a:rPr>
                        <a:t> to access unauthorized data, or that information has been lost.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Investigate individuals or </a:t>
                      </a:r>
                      <a:r>
                        <a:rPr kumimoji="0" lang="en-US" sz="2400" b="1" i="0" u="none" strike="noStrike" kern="1200" cap="none" normalizeH="0" baseline="0" dirty="0">
                          <a:ln>
                            <a:noFill/>
                          </a:ln>
                          <a:solidFill>
                            <a:schemeClr val="tx1"/>
                          </a:solidFill>
                          <a:effectLst/>
                          <a:latin typeface="Calibri"/>
                          <a:ea typeface="+mn-ea"/>
                          <a:cs typeface="Calibri"/>
                        </a:rPr>
                        <a:t>scan</a:t>
                      </a:r>
                      <a:r>
                        <a:rPr kumimoji="0" lang="en-US" sz="2400" b="0" i="0" u="none" strike="noStrike" kern="1200" cap="none" normalizeH="0" baseline="0" dirty="0">
                          <a:ln>
                            <a:noFill/>
                          </a:ln>
                          <a:solidFill>
                            <a:schemeClr val="tx1"/>
                          </a:solidFill>
                          <a:effectLst/>
                          <a:latin typeface="Calibri"/>
                          <a:ea typeface="+mn-ea"/>
                          <a:cs typeface="Calibri"/>
                        </a:rPr>
                        <a:t> data and networks for traces of the intruder.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18578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2400" b="1" i="0" u="none" strike="noStrike" kern="1200" cap="none" normalizeH="0" baseline="0" dirty="0">
                          <a:ln>
                            <a:noFill/>
                          </a:ln>
                          <a:solidFill>
                            <a:schemeClr val="tx1"/>
                          </a:solidFill>
                          <a:effectLst/>
                          <a:latin typeface="Calibri"/>
                          <a:ea typeface="+mn-ea"/>
                          <a:cs typeface="Calibri"/>
                        </a:rPr>
                        <a:t>Recovery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Disasters and intrusions can cause </a:t>
                      </a:r>
                      <a:r>
                        <a:rPr kumimoji="0" lang="en-US" sz="2400" b="1" i="0" u="none" strike="noStrike" kern="1200" cap="none" normalizeH="0" baseline="0" dirty="0">
                          <a:ln>
                            <a:noFill/>
                          </a:ln>
                          <a:solidFill>
                            <a:schemeClr val="tx1"/>
                          </a:solidFill>
                          <a:effectLst/>
                          <a:latin typeface="Calibri"/>
                          <a:ea typeface="+mn-ea"/>
                          <a:cs typeface="Calibri"/>
                        </a:rPr>
                        <a:t>compromised</a:t>
                      </a:r>
                      <a:r>
                        <a:rPr kumimoji="0" lang="en-US" sz="2400" b="0" i="0" u="none" strike="noStrike" kern="1200" cap="none" normalizeH="0" baseline="0" dirty="0">
                          <a:ln>
                            <a:noFill/>
                          </a:ln>
                          <a:solidFill>
                            <a:schemeClr val="tx1"/>
                          </a:solidFill>
                          <a:effectLst/>
                          <a:latin typeface="Calibri"/>
                          <a:ea typeface="+mn-ea"/>
                          <a:cs typeface="Calibri"/>
                        </a:rPr>
                        <a:t> or damaged data.</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You need a process to </a:t>
                      </a:r>
                      <a:r>
                        <a:rPr kumimoji="0" lang="en-US" sz="2400" b="1" i="0" u="none" strike="noStrike" kern="1200" cap="none" normalizeH="0" baseline="0" dirty="0">
                          <a:ln>
                            <a:noFill/>
                          </a:ln>
                          <a:solidFill>
                            <a:schemeClr val="tx1"/>
                          </a:solidFill>
                          <a:effectLst/>
                          <a:latin typeface="Calibri"/>
                          <a:ea typeface="+mn-ea"/>
                          <a:cs typeface="Calibri"/>
                        </a:rPr>
                        <a:t>recover</a:t>
                      </a:r>
                      <a:r>
                        <a:rPr kumimoji="0" lang="en-US" sz="2400" b="0" i="0" u="none" strike="noStrike" kern="1200" cap="none" normalizeH="0" baseline="0" dirty="0">
                          <a:ln>
                            <a:noFill/>
                          </a:ln>
                          <a:solidFill>
                            <a:schemeClr val="tx1"/>
                          </a:solidFill>
                          <a:effectLst/>
                          <a:latin typeface="Calibri"/>
                          <a:ea typeface="+mn-ea"/>
                          <a:cs typeface="Calibri"/>
                        </a:rPr>
                        <a:t> data from crashed systems or devices.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2400" b="0" i="0" u="none" strike="noStrike" kern="1200" cap="none" normalizeH="0" baseline="0" dirty="0">
                          <a:ln>
                            <a:noFill/>
                          </a:ln>
                          <a:solidFill>
                            <a:schemeClr val="tx1"/>
                          </a:solidFill>
                          <a:effectLst/>
                          <a:latin typeface="Calibri"/>
                          <a:ea typeface="+mn-ea"/>
                          <a:cs typeface="Calibri"/>
                        </a:rPr>
                        <a:t>You can also recover </a:t>
                      </a:r>
                      <a:r>
                        <a:rPr kumimoji="0" lang="en-US" sz="2400" b="1" i="0" u="none" strike="noStrike" kern="1200" cap="none" normalizeH="0" baseline="0" dirty="0">
                          <a:ln>
                            <a:noFill/>
                          </a:ln>
                          <a:solidFill>
                            <a:schemeClr val="tx1"/>
                          </a:solidFill>
                          <a:effectLst/>
                          <a:latin typeface="Calibri"/>
                          <a:ea typeface="+mn-ea"/>
                          <a:cs typeface="Calibri"/>
                        </a:rPr>
                        <a:t>lost</a:t>
                      </a:r>
                      <a:r>
                        <a:rPr kumimoji="0" lang="en-US" sz="2400" b="0" i="0" u="none" strike="noStrike" kern="1200" cap="none" normalizeH="0" baseline="0" dirty="0">
                          <a:ln>
                            <a:noFill/>
                          </a:ln>
                          <a:solidFill>
                            <a:schemeClr val="tx1"/>
                          </a:solidFill>
                          <a:effectLst/>
                          <a:latin typeface="Calibri"/>
                          <a:ea typeface="+mn-ea"/>
                          <a:cs typeface="Calibri"/>
                        </a:rPr>
                        <a:t> or </a:t>
                      </a:r>
                      <a:r>
                        <a:rPr kumimoji="0" lang="en-US" sz="2400" b="1" i="0" u="none" strike="noStrike" kern="1200" cap="none" normalizeH="0" baseline="0" dirty="0">
                          <a:ln>
                            <a:noFill/>
                          </a:ln>
                          <a:solidFill>
                            <a:schemeClr val="tx1"/>
                          </a:solidFill>
                          <a:effectLst/>
                          <a:latin typeface="Calibri"/>
                          <a:ea typeface="+mn-ea"/>
                          <a:cs typeface="Calibri"/>
                        </a:rPr>
                        <a:t>stolen</a:t>
                      </a:r>
                      <a:r>
                        <a:rPr kumimoji="0" lang="en-US" sz="2400" b="0" i="0" u="none" strike="noStrike" kern="1200" cap="none" normalizeH="0" baseline="0" dirty="0">
                          <a:ln>
                            <a:noFill/>
                          </a:ln>
                          <a:solidFill>
                            <a:schemeClr val="tx1"/>
                          </a:solidFill>
                          <a:effectLst/>
                          <a:latin typeface="Calibri"/>
                          <a:ea typeface="+mn-ea"/>
                          <a:cs typeface="Calibri"/>
                        </a:rPr>
                        <a:t> physical resources.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84737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a:spLocks/>
          </p:cNvSpPr>
          <p:nvPr/>
        </p:nvSpPr>
        <p:spPr>
          <a:xfrm>
            <a:off x="479960" y="1143843"/>
            <a:ext cx="9681290" cy="3876787"/>
          </a:xfrm>
          <a:prstGeom prst="rect">
            <a:avLst/>
          </a:prstGeom>
          <a:solidFill>
            <a:schemeClr val="bg1"/>
          </a:solidFill>
        </p:spPr>
        <p:txBody>
          <a:bodyPr vert="horz" lIns="91440" tIns="45720" rIns="91440" bIns="45720" rtlCol="0">
            <a:no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rgbClr val="ED1C24"/>
              </a:buClr>
              <a:buNone/>
            </a:pPr>
            <a:r>
              <a:rPr lang="en-US" sz="2800" dirty="0">
                <a:solidFill>
                  <a:schemeClr val="accent6">
                    <a:lumMod val="60000"/>
                    <a:lumOff val="40000"/>
                  </a:schemeClr>
                </a:solidFill>
              </a:rPr>
              <a:t>Any condition that leaves a device open to harm (</a:t>
            </a:r>
            <a:r>
              <a:rPr lang="en-US" sz="2800" dirty="0">
                <a:solidFill>
                  <a:srgbClr val="FF0000"/>
                </a:solidFill>
              </a:rPr>
              <a:t>weakness</a:t>
            </a:r>
            <a:r>
              <a:rPr lang="en-US" sz="2800" dirty="0">
                <a:solidFill>
                  <a:schemeClr val="accent6">
                    <a:lumMod val="60000"/>
                    <a:lumOff val="40000"/>
                  </a:schemeClr>
                </a:solidFill>
              </a:rPr>
              <a:t>).</a:t>
            </a:r>
          </a:p>
          <a:p>
            <a:pPr>
              <a:buClr>
                <a:srgbClr val="ED1C24"/>
              </a:buClr>
            </a:pPr>
            <a:r>
              <a:rPr lang="en-US" sz="2400" b="1" dirty="0"/>
              <a:t>Improperly</a:t>
            </a:r>
            <a:r>
              <a:rPr lang="en-US" sz="2400" dirty="0"/>
              <a:t> </a:t>
            </a:r>
            <a:r>
              <a:rPr lang="en-US" sz="2400" b="1" dirty="0"/>
              <a:t>configured</a:t>
            </a:r>
            <a:r>
              <a:rPr lang="en-US" sz="2400" dirty="0"/>
              <a:t> or </a:t>
            </a:r>
            <a:r>
              <a:rPr lang="en-US" sz="2400" b="1" dirty="0"/>
              <a:t>installed</a:t>
            </a:r>
            <a:r>
              <a:rPr lang="en-US" sz="2400" dirty="0"/>
              <a:t> hardware or software.</a:t>
            </a:r>
          </a:p>
          <a:p>
            <a:pPr>
              <a:buClr>
                <a:srgbClr val="ED1C24"/>
              </a:buClr>
            </a:pPr>
            <a:r>
              <a:rPr lang="en-US" sz="2400" b="1" dirty="0"/>
              <a:t>Delays</a:t>
            </a:r>
            <a:r>
              <a:rPr lang="en-US" sz="2400" dirty="0"/>
              <a:t> in </a:t>
            </a:r>
            <a:r>
              <a:rPr lang="en-US" sz="2400" b="1" dirty="0"/>
              <a:t>applying</a:t>
            </a:r>
            <a:r>
              <a:rPr lang="en-US" sz="2400" dirty="0"/>
              <a:t> and </a:t>
            </a:r>
            <a:r>
              <a:rPr lang="en-US" sz="2400" b="1" dirty="0"/>
              <a:t>testing</a:t>
            </a:r>
            <a:r>
              <a:rPr lang="en-US" sz="2400" dirty="0"/>
              <a:t> software and firmware patches.</a:t>
            </a:r>
          </a:p>
          <a:p>
            <a:pPr>
              <a:buClr>
                <a:srgbClr val="ED1C24"/>
              </a:buClr>
            </a:pPr>
            <a:r>
              <a:rPr lang="en-US" sz="2400" b="1" dirty="0"/>
              <a:t>Untested</a:t>
            </a:r>
            <a:r>
              <a:rPr lang="en-US" sz="2400" dirty="0"/>
              <a:t> software or firmware patches.</a:t>
            </a:r>
          </a:p>
          <a:p>
            <a:pPr>
              <a:buClr>
                <a:srgbClr val="ED1C24"/>
              </a:buClr>
            </a:pPr>
            <a:r>
              <a:rPr lang="en-US" sz="2400" b="1" dirty="0"/>
              <a:t>Bugs</a:t>
            </a:r>
            <a:r>
              <a:rPr lang="en-US" sz="2400" dirty="0"/>
              <a:t> in software or OSs.</a:t>
            </a:r>
          </a:p>
          <a:p>
            <a:pPr>
              <a:buClr>
                <a:srgbClr val="ED1C24"/>
              </a:buClr>
            </a:pPr>
            <a:r>
              <a:rPr lang="en-US" sz="2400" b="1" dirty="0"/>
              <a:t>Misusing</a:t>
            </a:r>
            <a:r>
              <a:rPr lang="en-US" sz="2400" dirty="0"/>
              <a:t> software or communication </a:t>
            </a:r>
            <a:r>
              <a:rPr lang="en-US" sz="2400" b="1" dirty="0"/>
              <a:t>protocols</a:t>
            </a:r>
            <a:r>
              <a:rPr lang="en-US" sz="2400" dirty="0"/>
              <a:t>.</a:t>
            </a:r>
          </a:p>
          <a:p>
            <a:pPr>
              <a:buClr>
                <a:srgbClr val="ED1C24"/>
              </a:buClr>
            </a:pPr>
            <a:r>
              <a:rPr lang="en-US" sz="2400" dirty="0"/>
              <a:t>Poorly designed </a:t>
            </a:r>
            <a:r>
              <a:rPr lang="en-US" sz="2400" b="1" dirty="0"/>
              <a:t>networks</a:t>
            </a:r>
            <a:r>
              <a:rPr lang="en-US" sz="2400" dirty="0"/>
              <a:t>.</a:t>
            </a:r>
          </a:p>
          <a:p>
            <a:pPr>
              <a:buClr>
                <a:srgbClr val="ED1C24"/>
              </a:buClr>
            </a:pPr>
            <a:r>
              <a:rPr lang="en-US" sz="2400" dirty="0"/>
              <a:t>Poor </a:t>
            </a:r>
            <a:r>
              <a:rPr lang="en-US" sz="2400" b="1" dirty="0"/>
              <a:t>physical</a:t>
            </a:r>
            <a:r>
              <a:rPr lang="en-US" sz="2400" dirty="0"/>
              <a:t> security.</a:t>
            </a:r>
          </a:p>
          <a:p>
            <a:pPr>
              <a:buClr>
                <a:srgbClr val="ED1C24"/>
              </a:buClr>
            </a:pPr>
            <a:r>
              <a:rPr lang="en-US" sz="2400" b="1" dirty="0"/>
              <a:t>Insecure</a:t>
            </a:r>
            <a:r>
              <a:rPr lang="en-US" sz="2400" dirty="0"/>
              <a:t> passwords.</a:t>
            </a:r>
          </a:p>
          <a:p>
            <a:pPr>
              <a:buClr>
                <a:srgbClr val="ED1C24"/>
              </a:buClr>
            </a:pPr>
            <a:r>
              <a:rPr lang="en-US" sz="2400" b="1" dirty="0"/>
              <a:t>Design</a:t>
            </a:r>
            <a:r>
              <a:rPr lang="en-US" sz="2400" dirty="0"/>
              <a:t> </a:t>
            </a:r>
            <a:r>
              <a:rPr lang="en-US" sz="2400" b="1" dirty="0"/>
              <a:t>flaws</a:t>
            </a:r>
            <a:r>
              <a:rPr lang="en-US" sz="2400" dirty="0"/>
              <a:t> in software or OSs.</a:t>
            </a:r>
          </a:p>
          <a:p>
            <a:pPr>
              <a:buClr>
                <a:srgbClr val="ED1C24"/>
              </a:buClr>
            </a:pPr>
            <a:r>
              <a:rPr lang="en-US" sz="2400" b="1" dirty="0"/>
              <a:t>Unchecked</a:t>
            </a:r>
            <a:r>
              <a:rPr lang="en-US" sz="2400" dirty="0"/>
              <a:t> user input.</a:t>
            </a:r>
          </a:p>
        </p:txBody>
      </p:sp>
      <p:grpSp>
        <p:nvGrpSpPr>
          <p:cNvPr id="30" name="Group 29"/>
          <p:cNvGrpSpPr/>
          <p:nvPr/>
        </p:nvGrpSpPr>
        <p:grpSpPr>
          <a:xfrm>
            <a:off x="5818494" y="4376058"/>
            <a:ext cx="6068705" cy="1842280"/>
            <a:chOff x="1448635" y="5211087"/>
            <a:chExt cx="5961463" cy="1551120"/>
          </a:xfrm>
        </p:grpSpPr>
        <p:cxnSp>
          <p:nvCxnSpPr>
            <p:cNvPr id="16" name="Straight Connector 15"/>
            <p:cNvCxnSpPr/>
            <p:nvPr/>
          </p:nvCxnSpPr>
          <p:spPr>
            <a:xfrm>
              <a:off x="2438400" y="5861050"/>
              <a:ext cx="38862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2"/>
            <a:stretch>
              <a:fillRect/>
            </a:stretch>
          </p:blipFill>
          <p:spPr>
            <a:xfrm>
              <a:off x="1600200" y="5211087"/>
              <a:ext cx="919252" cy="10629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3856658" y="5619750"/>
              <a:ext cx="854302" cy="4832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324600" y="5256728"/>
              <a:ext cx="675363" cy="971651"/>
            </a:xfrm>
            <a:prstGeom prst="rect">
              <a:avLst/>
            </a:prstGeom>
            <a:ln>
              <a:noFill/>
            </a:ln>
            <a:effectLst>
              <a:outerShdw blurRad="292100" dist="139700" dir="2700000" algn="tl" rotWithShape="0">
                <a:srgbClr val="333333">
                  <a:alpha val="65000"/>
                </a:srgbClr>
              </a:outerShdw>
            </a:effectLst>
          </p:spPr>
        </p:pic>
        <p:cxnSp>
          <p:nvCxnSpPr>
            <p:cNvPr id="18" name="Straight Arrow Connector 17"/>
            <p:cNvCxnSpPr/>
            <p:nvPr/>
          </p:nvCxnSpPr>
          <p:spPr>
            <a:xfrm>
              <a:off x="2667000" y="5695950"/>
              <a:ext cx="838200"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024448" y="5700712"/>
              <a:ext cx="838200"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008105" y="5651113"/>
              <a:ext cx="91440" cy="91440"/>
            </a:xfrm>
            <a:prstGeom prst="ellipse">
              <a:avLst/>
            </a:prstGeom>
            <a:solidFill>
              <a:srgbClr val="92D050"/>
            </a:solidFill>
            <a:ln w="28575" cap="flat" cmpd="sng" algn="ctr">
              <a:noFill/>
              <a:prstDash val="solid"/>
            </a:ln>
            <a:effectLst/>
          </p:spPr>
          <p:txBody>
            <a:bodyPr rtlCol="0" anchor="ctr"/>
            <a:lstStyle/>
            <a:p>
              <a:pPr algn="ctr"/>
              <a:endParaRPr lang="en-US" sz="1100" b="1" kern="0" dirty="0">
                <a:solidFill>
                  <a:srgbClr val="FF0000"/>
                </a:solidFill>
                <a:latin typeface="Arial"/>
              </a:endParaRPr>
            </a:p>
          </p:txBody>
        </p:sp>
        <p:sp>
          <p:nvSpPr>
            <p:cNvPr id="23" name="Oval 22"/>
            <p:cNvSpPr/>
            <p:nvPr/>
          </p:nvSpPr>
          <p:spPr>
            <a:xfrm>
              <a:off x="5376633" y="5651113"/>
              <a:ext cx="91440" cy="91440"/>
            </a:xfrm>
            <a:prstGeom prst="ellipse">
              <a:avLst/>
            </a:prstGeom>
            <a:solidFill>
              <a:srgbClr val="92D050"/>
            </a:solidFill>
            <a:ln w="28575" cap="flat" cmpd="sng" algn="ctr">
              <a:noFill/>
              <a:prstDash val="solid"/>
            </a:ln>
            <a:effectLst/>
          </p:spPr>
          <p:txBody>
            <a:bodyPr rtlCol="0" anchor="ctr"/>
            <a:lstStyle/>
            <a:p>
              <a:pPr algn="ctr"/>
              <a:endParaRPr lang="en-US" sz="1100" b="1" kern="0" dirty="0">
                <a:solidFill>
                  <a:srgbClr val="FF0000"/>
                </a:solidFill>
                <a:latin typeface="Arial"/>
              </a:endParaRPr>
            </a:p>
          </p:txBody>
        </p:sp>
        <p:pic>
          <p:nvPicPr>
            <p:cNvPr id="24" name="Picture 23"/>
            <p:cNvPicPr>
              <a:picLocks noChangeAspect="1"/>
            </p:cNvPicPr>
            <p:nvPr/>
          </p:nvPicPr>
          <p:blipFill>
            <a:blip r:embed="rId5"/>
            <a:stretch>
              <a:fillRect/>
            </a:stretch>
          </p:blipFill>
          <p:spPr>
            <a:xfrm>
              <a:off x="3589958" y="5887149"/>
              <a:ext cx="238125" cy="264853"/>
            </a:xfrm>
            <a:prstGeom prst="rect">
              <a:avLst/>
            </a:prstGeom>
            <a:ln>
              <a:noFill/>
            </a:ln>
            <a:effectLst>
              <a:outerShdw blurRad="292100" dist="139700" dir="2700000" algn="tl" rotWithShape="0">
                <a:srgbClr val="333333">
                  <a:alpha val="65000"/>
                </a:srgbClr>
              </a:outerShdw>
            </a:effectLst>
          </p:spPr>
        </p:pic>
        <p:sp>
          <p:nvSpPr>
            <p:cNvPr id="27" name="TextBox 26"/>
            <p:cNvSpPr txBox="1"/>
            <p:nvPr/>
          </p:nvSpPr>
          <p:spPr>
            <a:xfrm>
              <a:off x="1448635" y="6236257"/>
              <a:ext cx="1203389" cy="315569"/>
            </a:xfrm>
            <a:prstGeom prst="rect">
              <a:avLst/>
            </a:prstGeom>
            <a:noFill/>
          </p:spPr>
          <p:txBody>
            <a:bodyPr wrap="square" rtlCol="0">
              <a:spAutoFit/>
            </a:bodyPr>
            <a:lstStyle/>
            <a:p>
              <a:pPr algn="ctr"/>
              <a:r>
                <a:rPr lang="en-US" sz="1200" b="1" dirty="0"/>
                <a:t>Attacker</a:t>
              </a:r>
            </a:p>
          </p:txBody>
        </p:sp>
        <p:sp>
          <p:nvSpPr>
            <p:cNvPr id="28" name="TextBox 27"/>
            <p:cNvSpPr txBox="1"/>
            <p:nvPr/>
          </p:nvSpPr>
          <p:spPr>
            <a:xfrm>
              <a:off x="3598068" y="6236258"/>
              <a:ext cx="1371481" cy="525949"/>
            </a:xfrm>
            <a:prstGeom prst="rect">
              <a:avLst/>
            </a:prstGeom>
            <a:noFill/>
          </p:spPr>
          <p:txBody>
            <a:bodyPr wrap="square" rtlCol="0">
              <a:spAutoFit/>
            </a:bodyPr>
            <a:lstStyle/>
            <a:p>
              <a:pPr algn="ctr"/>
              <a:r>
                <a:rPr lang="en-US" sz="1200" b="1" dirty="0"/>
                <a:t>Unsecured Router</a:t>
              </a:r>
            </a:p>
          </p:txBody>
        </p:sp>
        <p:sp>
          <p:nvSpPr>
            <p:cNvPr id="29" name="TextBox 28"/>
            <p:cNvSpPr txBox="1"/>
            <p:nvPr/>
          </p:nvSpPr>
          <p:spPr>
            <a:xfrm>
              <a:off x="5914463" y="6236257"/>
              <a:ext cx="1495635" cy="525949"/>
            </a:xfrm>
            <a:prstGeom prst="rect">
              <a:avLst/>
            </a:prstGeom>
            <a:noFill/>
          </p:spPr>
          <p:txBody>
            <a:bodyPr wrap="square" rtlCol="0">
              <a:spAutoFit/>
            </a:bodyPr>
            <a:lstStyle/>
            <a:p>
              <a:pPr algn="ctr"/>
              <a:r>
                <a:rPr lang="en-US" sz="1200" b="1" dirty="0"/>
                <a:t>Information System</a:t>
              </a:r>
            </a:p>
          </p:txBody>
        </p:sp>
      </p:grpSp>
      <p:sp>
        <p:nvSpPr>
          <p:cNvPr id="21" name="Title 1">
            <a:extLst>
              <a:ext uri="{FF2B5EF4-FFF2-40B4-BE49-F238E27FC236}">
                <a16:creationId xmlns:a16="http://schemas.microsoft.com/office/drawing/2014/main" id="{E0D3F66B-752D-421F-B2E9-DC527C80C9FF}"/>
              </a:ext>
            </a:extLst>
          </p:cNvPr>
          <p:cNvSpPr>
            <a:spLocks noGrp="1"/>
          </p:cNvSpPr>
          <p:nvPr>
            <p:ph type="title"/>
          </p:nvPr>
        </p:nvSpPr>
        <p:spPr>
          <a:xfrm>
            <a:off x="2297419" y="111695"/>
            <a:ext cx="7042150" cy="1005522"/>
          </a:xfrm>
        </p:spPr>
        <p:txBody>
          <a:bodyPr/>
          <a:lstStyle/>
          <a:p>
            <a:pPr algn="ctr" eaLnBrk="1" hangingPunct="1"/>
            <a:r>
              <a:rPr lang="en-US" altLang="en-US" sz="3200" b="1" dirty="0">
                <a:latin typeface="Century Gothic" panose="020B0502020202020204" pitchFamily="34" charset="0"/>
              </a:rPr>
              <a:t>Vulnerabilities</a:t>
            </a:r>
            <a:endParaRPr lang="en-MY" altLang="en-US" sz="3200" b="1" dirty="0">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4F3BCF7D-2CA0-4436-8BFB-3A03EF611854}"/>
              </a:ext>
            </a:extLst>
          </p:cNvPr>
          <p:cNvSpPr>
            <a:spLocks noGrp="1"/>
          </p:cNvSpPr>
          <p:nvPr>
            <p:ph type="sldNum" sz="quarter" idx="4"/>
          </p:nvPr>
        </p:nvSpPr>
        <p:spPr/>
        <p:txBody>
          <a:bodyPr/>
          <a:lstStyle/>
          <a:p>
            <a:r>
              <a:rPr lang="en-GB"/>
              <a:t>Slide </a:t>
            </a:r>
            <a:fld id="{FE4A488E-0682-4674-AABE-524444E4E85E}" type="slidenum">
              <a:rPr lang="en-GB" smtClean="0"/>
              <a:pPr/>
              <a:t>28</a:t>
            </a:fld>
            <a:r>
              <a:rPr lang="en-GB"/>
              <a:t> of 49</a:t>
            </a:r>
            <a:endParaRPr lang="en-GB" dirty="0"/>
          </a:p>
        </p:txBody>
      </p:sp>
    </p:spTree>
    <p:extLst>
      <p:ext uri="{BB962C8B-B14F-4D97-AF65-F5344CB8AC3E}">
        <p14:creationId xmlns:p14="http://schemas.microsoft.com/office/powerpoint/2010/main" val="3974883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064AFC0F-52DB-49D9-87F6-A45F164CD76B}"/>
              </a:ext>
            </a:extLst>
          </p:cNvPr>
          <p:cNvSpPr>
            <a:spLocks noGrp="1"/>
          </p:cNvSpPr>
          <p:nvPr>
            <p:ph type="title"/>
          </p:nvPr>
        </p:nvSpPr>
        <p:spPr>
          <a:xfrm>
            <a:off x="2277213" y="159408"/>
            <a:ext cx="7042150" cy="1005522"/>
          </a:xfrm>
        </p:spPr>
        <p:txBody>
          <a:bodyPr/>
          <a:lstStyle/>
          <a:p>
            <a:pPr algn="ctr" eaLnBrk="1" hangingPunct="1"/>
            <a:r>
              <a:rPr lang="en-US" altLang="en-US" sz="3200" b="1" dirty="0">
                <a:latin typeface="Century Gothic" panose="020B0502020202020204" pitchFamily="34" charset="0"/>
              </a:rPr>
              <a:t>Threats</a:t>
            </a:r>
            <a:endParaRPr lang="en-MY" altLang="en-US" sz="3200" b="1" dirty="0">
              <a:latin typeface="Century Gothic" panose="020B0502020202020204" pitchFamily="34" charset="0"/>
            </a:endParaRPr>
          </a:p>
        </p:txBody>
      </p:sp>
      <p:sp>
        <p:nvSpPr>
          <p:cNvPr id="5" name="Content Placeholder 2"/>
          <p:cNvSpPr>
            <a:spLocks noGrp="1"/>
          </p:cNvSpPr>
          <p:nvPr>
            <p:ph idx="1"/>
          </p:nvPr>
        </p:nvSpPr>
        <p:spPr>
          <a:xfrm>
            <a:off x="322648" y="1102865"/>
            <a:ext cx="11277169" cy="761310"/>
          </a:xfrm>
        </p:spPr>
        <p:txBody>
          <a:bodyPr/>
          <a:lstStyle/>
          <a:p>
            <a:pPr marL="0" indent="0" algn="just">
              <a:buNone/>
            </a:pPr>
            <a:r>
              <a:rPr lang="en-US" sz="2800" dirty="0">
                <a:solidFill>
                  <a:schemeClr val="accent6">
                    <a:lumMod val="60000"/>
                    <a:lumOff val="40000"/>
                  </a:schemeClr>
                </a:solidFill>
              </a:rPr>
              <a:t>An event or action that could potentially </a:t>
            </a:r>
            <a:r>
              <a:rPr lang="en-US" sz="2800" dirty="0">
                <a:solidFill>
                  <a:srgbClr val="FF0000"/>
                </a:solidFill>
              </a:rPr>
              <a:t>cause damage </a:t>
            </a:r>
            <a:r>
              <a:rPr lang="en-US" sz="2800" dirty="0">
                <a:solidFill>
                  <a:schemeClr val="accent6">
                    <a:lumMod val="60000"/>
                    <a:lumOff val="40000"/>
                  </a:schemeClr>
                </a:solidFill>
              </a:rPr>
              <a:t>to an asset.</a:t>
            </a:r>
          </a:p>
        </p:txBody>
      </p:sp>
      <p:sp>
        <p:nvSpPr>
          <p:cNvPr id="2" name="Slide Number Placeholder 1">
            <a:extLst>
              <a:ext uri="{FF2B5EF4-FFF2-40B4-BE49-F238E27FC236}">
                <a16:creationId xmlns:a16="http://schemas.microsoft.com/office/drawing/2014/main" id="{364E2D18-BD25-44C6-BB2F-4BB7DB744B58}"/>
              </a:ext>
            </a:extLst>
          </p:cNvPr>
          <p:cNvSpPr>
            <a:spLocks noGrp="1"/>
          </p:cNvSpPr>
          <p:nvPr>
            <p:ph type="sldNum" sz="quarter" idx="4"/>
          </p:nvPr>
        </p:nvSpPr>
        <p:spPr/>
        <p:txBody>
          <a:bodyPr/>
          <a:lstStyle/>
          <a:p>
            <a:r>
              <a:rPr lang="en-GB"/>
              <a:t>Slide </a:t>
            </a:r>
            <a:fld id="{FE4A488E-0682-4674-AABE-524444E4E85E}" type="slidenum">
              <a:rPr lang="en-GB" smtClean="0"/>
              <a:pPr/>
              <a:t>29</a:t>
            </a:fld>
            <a:r>
              <a:rPr lang="en-GB"/>
              <a:t> of 49</a:t>
            </a:r>
            <a:endParaRPr lang="en-GB" dirty="0"/>
          </a:p>
        </p:txBody>
      </p:sp>
      <p:grpSp>
        <p:nvGrpSpPr>
          <p:cNvPr id="48" name="Group 47"/>
          <p:cNvGrpSpPr/>
          <p:nvPr/>
        </p:nvGrpSpPr>
        <p:grpSpPr>
          <a:xfrm>
            <a:off x="1940875" y="1864175"/>
            <a:ext cx="8310249" cy="4392934"/>
            <a:chOff x="493076" y="2045381"/>
            <a:chExt cx="8157849" cy="4231500"/>
          </a:xfrm>
        </p:grpSpPr>
        <p:grpSp>
          <p:nvGrpSpPr>
            <p:cNvPr id="45" name="Group 44"/>
            <p:cNvGrpSpPr/>
            <p:nvPr/>
          </p:nvGrpSpPr>
          <p:grpSpPr>
            <a:xfrm>
              <a:off x="493076" y="2439562"/>
              <a:ext cx="8157849" cy="3837319"/>
              <a:chOff x="490536" y="2797135"/>
              <a:chExt cx="8157849" cy="3837319"/>
            </a:xfrm>
          </p:grpSpPr>
          <p:cxnSp>
            <p:nvCxnSpPr>
              <p:cNvPr id="16" name="Straight Connector 15"/>
              <p:cNvCxnSpPr>
                <a:endCxn id="15" idx="1"/>
              </p:cNvCxnSpPr>
              <p:nvPr/>
            </p:nvCxnSpPr>
            <p:spPr>
              <a:xfrm flipV="1">
                <a:off x="2600325" y="3386417"/>
                <a:ext cx="4585834" cy="0"/>
              </a:xfrm>
              <a:prstGeom prst="line">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
              <a:stretch>
                <a:fillRect/>
              </a:stretch>
            </p:blipFill>
            <p:spPr>
              <a:xfrm>
                <a:off x="754308" y="2797135"/>
                <a:ext cx="1178327" cy="108701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1828800" y="3091765"/>
                <a:ext cx="914400" cy="775097"/>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3968623" y="2797135"/>
                <a:ext cx="1181548" cy="1178564"/>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186159" y="2827090"/>
                <a:ext cx="777540" cy="1118654"/>
              </a:xfrm>
              <a:prstGeom prst="rect">
                <a:avLst/>
              </a:prstGeom>
              <a:ln>
                <a:noFill/>
              </a:ln>
              <a:effectLst>
                <a:outerShdw blurRad="292100" dist="139700" dir="2700000" algn="tl" rotWithShape="0">
                  <a:srgbClr val="333333">
                    <a:alpha val="65000"/>
                  </a:srgbClr>
                </a:outerShdw>
              </a:effectLst>
            </p:spPr>
          </p:pic>
          <p:sp>
            <p:nvSpPr>
              <p:cNvPr id="21" name="AutoShape 303"/>
              <p:cNvSpPr>
                <a:spLocks/>
              </p:cNvSpPr>
              <p:nvPr/>
            </p:nvSpPr>
            <p:spPr bwMode="auto">
              <a:xfrm rot="5400000" flipH="1" flipV="1">
                <a:off x="4418068" y="1113247"/>
                <a:ext cx="306426" cy="7735112"/>
              </a:xfrm>
              <a:prstGeom prst="rightBrace">
                <a:avLst>
                  <a:gd name="adj1" fmla="val 65909"/>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en-US" kern="0" dirty="0">
                  <a:solidFill>
                    <a:sysClr val="windowText" lastClr="000000"/>
                  </a:solidFill>
                </a:endParaRPr>
              </a:p>
            </p:txBody>
          </p:sp>
          <p:pic>
            <p:nvPicPr>
              <p:cNvPr id="23" name="Picture 22"/>
              <p:cNvPicPr>
                <a:picLocks noChangeAspect="1"/>
              </p:cNvPicPr>
              <p:nvPr/>
            </p:nvPicPr>
            <p:blipFill>
              <a:blip r:embed="rId6"/>
              <a:stretch>
                <a:fillRect/>
              </a:stretch>
            </p:blipFill>
            <p:spPr>
              <a:xfrm>
                <a:off x="1006535" y="5125567"/>
                <a:ext cx="660340" cy="860339"/>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748536" y="5217113"/>
                <a:ext cx="660340" cy="860339"/>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6"/>
              <a:stretch>
                <a:fillRect/>
              </a:stretch>
            </p:blipFill>
            <p:spPr>
              <a:xfrm>
                <a:off x="490536" y="5321473"/>
                <a:ext cx="660340" cy="860339"/>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9"/>
              <a:stretch>
                <a:fillRect/>
              </a:stretch>
            </p:blipFill>
            <p:spPr>
              <a:xfrm>
                <a:off x="2405157" y="5225055"/>
                <a:ext cx="847535" cy="844453"/>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10"/>
              <a:stretch>
                <a:fillRect/>
              </a:stretch>
            </p:blipFill>
            <p:spPr>
              <a:xfrm>
                <a:off x="4255251" y="5208907"/>
                <a:ext cx="650554" cy="847589"/>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a:blip r:embed="rId11"/>
              <a:stretch>
                <a:fillRect/>
              </a:stretch>
            </p:blipFill>
            <p:spPr>
              <a:xfrm>
                <a:off x="4659971" y="5631243"/>
                <a:ext cx="381000" cy="381000"/>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12"/>
              <a:stretch>
                <a:fillRect/>
              </a:stretch>
            </p:blipFill>
            <p:spPr>
              <a:xfrm>
                <a:off x="5832164" y="5198482"/>
                <a:ext cx="789776" cy="783083"/>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11"/>
              <a:stretch>
                <a:fillRect/>
              </a:stretch>
            </p:blipFill>
            <p:spPr>
              <a:xfrm>
                <a:off x="6324600" y="5631243"/>
                <a:ext cx="381000" cy="381000"/>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13"/>
              <a:stretch>
                <a:fillRect/>
              </a:stretch>
            </p:blipFill>
            <p:spPr>
              <a:xfrm>
                <a:off x="7407586" y="5225055"/>
                <a:ext cx="1240799" cy="804963"/>
              </a:xfrm>
              <a:prstGeom prst="rect">
                <a:avLst/>
              </a:prstGeom>
              <a:ln>
                <a:noFill/>
              </a:ln>
              <a:effectLst>
                <a:outerShdw blurRad="292100" dist="139700" dir="2700000" algn="tl" rotWithShape="0">
                  <a:srgbClr val="333333">
                    <a:alpha val="65000"/>
                  </a:srgbClr>
                </a:outerShdw>
              </a:effectLst>
            </p:spPr>
          </p:pic>
          <p:pic>
            <p:nvPicPr>
              <p:cNvPr id="37" name="Picture 36"/>
              <p:cNvPicPr>
                <a:picLocks noChangeAspect="1"/>
              </p:cNvPicPr>
              <p:nvPr/>
            </p:nvPicPr>
            <p:blipFill>
              <a:blip r:embed="rId11"/>
              <a:stretch>
                <a:fillRect/>
              </a:stretch>
            </p:blipFill>
            <p:spPr>
              <a:xfrm>
                <a:off x="8231350" y="5631243"/>
                <a:ext cx="381000" cy="381000"/>
              </a:xfrm>
              <a:prstGeom prst="rect">
                <a:avLst/>
              </a:prstGeom>
              <a:ln>
                <a:noFill/>
              </a:ln>
              <a:effectLst>
                <a:outerShdw blurRad="292100" dist="139700" dir="2700000" algn="tl" rotWithShape="0">
                  <a:srgbClr val="333333">
                    <a:alpha val="65000"/>
                  </a:srgbClr>
                </a:outerShdw>
              </a:effectLst>
            </p:spPr>
          </p:pic>
          <p:sp>
            <p:nvSpPr>
              <p:cNvPr id="38" name="TextBox 37"/>
              <p:cNvSpPr txBox="1"/>
              <p:nvPr/>
            </p:nvSpPr>
            <p:spPr>
              <a:xfrm>
                <a:off x="591559" y="6167531"/>
                <a:ext cx="1074492" cy="461665"/>
              </a:xfrm>
              <a:prstGeom prst="rect">
                <a:avLst/>
              </a:prstGeom>
              <a:noFill/>
            </p:spPr>
            <p:txBody>
              <a:bodyPr wrap="square" rtlCol="0">
                <a:spAutoFit/>
              </a:bodyPr>
              <a:lstStyle/>
              <a:p>
                <a:pPr algn="ctr"/>
                <a:r>
                  <a:rPr lang="en-US" sz="1200" b="1" dirty="0"/>
                  <a:t>Changes to Information</a:t>
                </a:r>
              </a:p>
            </p:txBody>
          </p:sp>
          <p:sp>
            <p:nvSpPr>
              <p:cNvPr id="39" name="TextBox 38"/>
              <p:cNvSpPr txBox="1"/>
              <p:nvPr/>
            </p:nvSpPr>
            <p:spPr>
              <a:xfrm>
                <a:off x="2260263" y="6172789"/>
                <a:ext cx="1137322" cy="461665"/>
              </a:xfrm>
              <a:prstGeom prst="rect">
                <a:avLst/>
              </a:prstGeom>
              <a:noFill/>
            </p:spPr>
            <p:txBody>
              <a:bodyPr wrap="square" rtlCol="0">
                <a:spAutoFit/>
              </a:bodyPr>
              <a:lstStyle/>
              <a:p>
                <a:pPr algn="ctr"/>
                <a:r>
                  <a:rPr lang="en-US" sz="1200" b="1" dirty="0"/>
                  <a:t>Interruption of Services</a:t>
                </a:r>
              </a:p>
            </p:txBody>
          </p:sp>
          <p:sp>
            <p:nvSpPr>
              <p:cNvPr id="40" name="TextBox 39"/>
              <p:cNvSpPr txBox="1"/>
              <p:nvPr/>
            </p:nvSpPr>
            <p:spPr>
              <a:xfrm>
                <a:off x="4011867" y="6166367"/>
                <a:ext cx="1137322" cy="461665"/>
              </a:xfrm>
              <a:prstGeom prst="rect">
                <a:avLst/>
              </a:prstGeom>
              <a:noFill/>
            </p:spPr>
            <p:txBody>
              <a:bodyPr wrap="square" rtlCol="0">
                <a:spAutoFit/>
              </a:bodyPr>
              <a:lstStyle/>
              <a:p>
                <a:pPr algn="ctr"/>
                <a:r>
                  <a:rPr lang="en-US" sz="1200" b="1" dirty="0"/>
                  <a:t>Interruption of Access</a:t>
                </a:r>
              </a:p>
            </p:txBody>
          </p:sp>
          <p:sp>
            <p:nvSpPr>
              <p:cNvPr id="41" name="TextBox 40"/>
              <p:cNvSpPr txBox="1"/>
              <p:nvPr/>
            </p:nvSpPr>
            <p:spPr>
              <a:xfrm>
                <a:off x="5658391" y="6166366"/>
                <a:ext cx="1137322" cy="461665"/>
              </a:xfrm>
              <a:prstGeom prst="rect">
                <a:avLst/>
              </a:prstGeom>
              <a:noFill/>
            </p:spPr>
            <p:txBody>
              <a:bodyPr wrap="square" rtlCol="0">
                <a:spAutoFit/>
              </a:bodyPr>
              <a:lstStyle/>
              <a:p>
                <a:pPr algn="ctr"/>
                <a:r>
                  <a:rPr lang="en-US" sz="1200" b="1" dirty="0"/>
                  <a:t>Damage to Hardware</a:t>
                </a:r>
              </a:p>
            </p:txBody>
          </p:sp>
          <p:sp>
            <p:nvSpPr>
              <p:cNvPr id="43" name="TextBox 42"/>
              <p:cNvSpPr txBox="1"/>
              <p:nvPr/>
            </p:nvSpPr>
            <p:spPr>
              <a:xfrm>
                <a:off x="7459324" y="6166366"/>
                <a:ext cx="1137322" cy="461665"/>
              </a:xfrm>
              <a:prstGeom prst="rect">
                <a:avLst/>
              </a:prstGeom>
              <a:noFill/>
            </p:spPr>
            <p:txBody>
              <a:bodyPr wrap="square" rtlCol="0">
                <a:spAutoFit/>
              </a:bodyPr>
              <a:lstStyle/>
              <a:p>
                <a:pPr algn="ctr"/>
                <a:r>
                  <a:rPr lang="en-US" sz="1200" b="1" dirty="0"/>
                  <a:t>Damage to Facilities</a:t>
                </a:r>
              </a:p>
            </p:txBody>
          </p:sp>
          <p:sp>
            <p:nvSpPr>
              <p:cNvPr id="44" name="TextBox 43"/>
              <p:cNvSpPr txBox="1"/>
              <p:nvPr/>
            </p:nvSpPr>
            <p:spPr>
              <a:xfrm>
                <a:off x="3397585" y="4400200"/>
                <a:ext cx="2491481" cy="523220"/>
              </a:xfrm>
              <a:prstGeom prst="rect">
                <a:avLst/>
              </a:prstGeom>
              <a:noFill/>
            </p:spPr>
            <p:txBody>
              <a:bodyPr wrap="square" rtlCol="0">
                <a:spAutoFit/>
              </a:bodyPr>
              <a:lstStyle/>
              <a:p>
                <a:pPr algn="ctr"/>
                <a:r>
                  <a:rPr lang="en-US" sz="1400" b="1" dirty="0"/>
                  <a:t>Information Security Threats</a:t>
                </a:r>
              </a:p>
            </p:txBody>
          </p:sp>
        </p:grpSp>
        <p:sp>
          <p:nvSpPr>
            <p:cNvPr id="46" name="Line 167"/>
            <p:cNvSpPr>
              <a:spLocks noChangeShapeType="1"/>
            </p:cNvSpPr>
            <p:nvPr/>
          </p:nvSpPr>
          <p:spPr bwMode="auto">
            <a:xfrm rot="5400000" flipH="1" flipV="1">
              <a:off x="2100502" y="2527103"/>
              <a:ext cx="41417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fontAlgn="auto">
                <a:spcBef>
                  <a:spcPts val="0"/>
                </a:spcBef>
                <a:spcAft>
                  <a:spcPts val="0"/>
                </a:spcAft>
                <a:defRPr/>
              </a:pPr>
              <a:endParaRPr lang="en-US" kern="0" dirty="0">
                <a:solidFill>
                  <a:sysClr val="windowText" lastClr="000000"/>
                </a:solidFill>
              </a:endParaRPr>
            </a:p>
          </p:txBody>
        </p:sp>
        <p:sp>
          <p:nvSpPr>
            <p:cNvPr id="47" name="Rounded Rectangle 149"/>
            <p:cNvSpPr/>
            <p:nvPr/>
          </p:nvSpPr>
          <p:spPr>
            <a:xfrm>
              <a:off x="1283485" y="2045381"/>
              <a:ext cx="2048209"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a:defRPr/>
              </a:pPr>
              <a:r>
                <a:rPr lang="en-US" sz="1200" b="1" kern="0" dirty="0">
                  <a:solidFill>
                    <a:srgbClr val="000000"/>
                  </a:solidFill>
                  <a:latin typeface="Calibri"/>
                  <a:cs typeface="Calibri"/>
                </a:rPr>
                <a:t>Intentional or unintentional</a:t>
              </a:r>
            </a:p>
          </p:txBody>
        </p:sp>
      </p:grpSp>
    </p:spTree>
    <p:extLst>
      <p:ext uri="{BB962C8B-B14F-4D97-AF65-F5344CB8AC3E}">
        <p14:creationId xmlns:p14="http://schemas.microsoft.com/office/powerpoint/2010/main" val="3099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F4B66-65C5-41F6-8354-04397AB7ACBE}"/>
              </a:ext>
            </a:extLst>
          </p:cNvPr>
          <p:cNvSpPr>
            <a:spLocks noGrp="1"/>
          </p:cNvSpPr>
          <p:nvPr>
            <p:ph idx="1"/>
          </p:nvPr>
        </p:nvSpPr>
        <p:spPr>
          <a:xfrm>
            <a:off x="444137" y="1697038"/>
            <a:ext cx="7171509" cy="1731962"/>
          </a:xfrm>
        </p:spPr>
        <p:txBody>
          <a:bodyPr/>
          <a:lstStyle/>
          <a:p>
            <a:endParaRPr lang="en-US" dirty="0"/>
          </a:p>
          <a:p>
            <a:r>
              <a:rPr lang="en-US" sz="3200" dirty="0"/>
              <a:t>Overview of Digital World</a:t>
            </a:r>
          </a:p>
          <a:p>
            <a:r>
              <a:rPr lang="en-US" sz="3200" dirty="0"/>
              <a:t>Digital Footprints</a:t>
            </a:r>
          </a:p>
          <a:p>
            <a:r>
              <a:rPr lang="en-US" sz="3200" dirty="0"/>
              <a:t>CIA and AAA</a:t>
            </a:r>
          </a:p>
          <a:p>
            <a:r>
              <a:rPr lang="en-US" sz="3200" dirty="0"/>
              <a:t>Defense in Depth</a:t>
            </a:r>
          </a:p>
          <a:p>
            <a:pPr marL="0" indent="0">
              <a:buNone/>
            </a:pPr>
            <a:endParaRPr lang="en-US" dirty="0"/>
          </a:p>
        </p:txBody>
      </p:sp>
      <p:sp>
        <p:nvSpPr>
          <p:cNvPr id="2" name="Title 1">
            <a:extLst>
              <a:ext uri="{FF2B5EF4-FFF2-40B4-BE49-F238E27FC236}">
                <a16:creationId xmlns:a16="http://schemas.microsoft.com/office/drawing/2014/main" id="{98DD836B-82AB-4EE1-8761-ED54765B2ED3}"/>
              </a:ext>
            </a:extLst>
          </p:cNvPr>
          <p:cNvSpPr>
            <a:spLocks noGrp="1"/>
          </p:cNvSpPr>
          <p:nvPr>
            <p:ph type="title"/>
          </p:nvPr>
        </p:nvSpPr>
        <p:spPr/>
        <p:txBody>
          <a:bodyPr/>
          <a:lstStyle/>
          <a:p>
            <a:pPr algn="ctr"/>
            <a:r>
              <a:rPr lang="en-US" sz="3200" b="1" dirty="0"/>
              <a:t>Topic &amp; Structure of The Lesson</a:t>
            </a:r>
          </a:p>
        </p:txBody>
      </p:sp>
    </p:spTree>
    <p:extLst>
      <p:ext uri="{BB962C8B-B14F-4D97-AF65-F5344CB8AC3E}">
        <p14:creationId xmlns:p14="http://schemas.microsoft.com/office/powerpoint/2010/main" val="2536096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8024" y="84137"/>
            <a:ext cx="6184985" cy="844611"/>
          </a:xfrm>
        </p:spPr>
        <p:txBody>
          <a:bodyPr/>
          <a:lstStyle/>
          <a:p>
            <a:r>
              <a:rPr lang="en-US" sz="3200" b="1" dirty="0"/>
              <a:t>Exploit &amp; Attack</a:t>
            </a:r>
          </a:p>
        </p:txBody>
      </p:sp>
      <p:sp>
        <p:nvSpPr>
          <p:cNvPr id="43" name="Content Placeholder 2"/>
          <p:cNvSpPr>
            <a:spLocks noGrp="1"/>
          </p:cNvSpPr>
          <p:nvPr>
            <p:ph idx="1"/>
          </p:nvPr>
        </p:nvSpPr>
        <p:spPr>
          <a:xfrm>
            <a:off x="297817" y="1040236"/>
            <a:ext cx="11197497" cy="761310"/>
          </a:xfrm>
        </p:spPr>
        <p:txBody>
          <a:bodyPr/>
          <a:lstStyle/>
          <a:p>
            <a:pPr marL="0" indent="0" algn="just">
              <a:buNone/>
            </a:pPr>
            <a:r>
              <a:rPr lang="en-US" sz="2600" dirty="0">
                <a:solidFill>
                  <a:schemeClr val="accent6">
                    <a:lumMod val="60000"/>
                    <a:lumOff val="40000"/>
                  </a:schemeClr>
                </a:solidFill>
              </a:rPr>
              <a:t>A technique/tool/script that </a:t>
            </a:r>
            <a:r>
              <a:rPr lang="en-US" sz="2600" b="1" dirty="0">
                <a:solidFill>
                  <a:srgbClr val="FF0000"/>
                </a:solidFill>
              </a:rPr>
              <a:t>takes advantage </a:t>
            </a:r>
            <a:r>
              <a:rPr lang="en-US" sz="2600" dirty="0">
                <a:solidFill>
                  <a:schemeClr val="accent6">
                    <a:lumMod val="60000"/>
                    <a:lumOff val="40000"/>
                  </a:schemeClr>
                </a:solidFill>
              </a:rPr>
              <a:t>of a </a:t>
            </a:r>
            <a:r>
              <a:rPr lang="en-US" sz="2600" b="1" dirty="0">
                <a:solidFill>
                  <a:srgbClr val="FF0000"/>
                </a:solidFill>
              </a:rPr>
              <a:t>vulnerability</a:t>
            </a:r>
            <a:r>
              <a:rPr lang="en-US" sz="2600" dirty="0">
                <a:solidFill>
                  <a:schemeClr val="accent6">
                    <a:lumMod val="60000"/>
                    <a:lumOff val="40000"/>
                  </a:schemeClr>
                </a:solidFill>
              </a:rPr>
              <a:t> or weakness in a computer system or network to gain unauthorized access, perform malicious actions, or cause damage.</a:t>
            </a:r>
          </a:p>
        </p:txBody>
      </p:sp>
      <p:sp>
        <p:nvSpPr>
          <p:cNvPr id="2" name="Slide Number Placeholder 1">
            <a:extLst>
              <a:ext uri="{FF2B5EF4-FFF2-40B4-BE49-F238E27FC236}">
                <a16:creationId xmlns:a16="http://schemas.microsoft.com/office/drawing/2014/main" id="{D56EDF84-1B57-4800-98C3-121148A62912}"/>
              </a:ext>
            </a:extLst>
          </p:cNvPr>
          <p:cNvSpPr>
            <a:spLocks noGrp="1"/>
          </p:cNvSpPr>
          <p:nvPr>
            <p:ph type="sldNum" sz="quarter" idx="4"/>
          </p:nvPr>
        </p:nvSpPr>
        <p:spPr/>
        <p:txBody>
          <a:bodyPr/>
          <a:lstStyle/>
          <a:p>
            <a:r>
              <a:rPr lang="en-GB"/>
              <a:t>Slide </a:t>
            </a:r>
            <a:fld id="{FE4A488E-0682-4674-AABE-524444E4E85E}" type="slidenum">
              <a:rPr lang="en-GB" smtClean="0"/>
              <a:pPr/>
              <a:t>30</a:t>
            </a:fld>
            <a:r>
              <a:rPr lang="en-GB"/>
              <a:t> of 49</a:t>
            </a:r>
            <a:endParaRPr lang="en-GB" dirty="0"/>
          </a:p>
        </p:txBody>
      </p:sp>
      <p:pic>
        <p:nvPicPr>
          <p:cNvPr id="1026" name="Picture 2" descr="New Malwarebytes Anti-Exploit version is out | Malwarebytes Labs">
            <a:extLst>
              <a:ext uri="{FF2B5EF4-FFF2-40B4-BE49-F238E27FC236}">
                <a16:creationId xmlns:a16="http://schemas.microsoft.com/office/drawing/2014/main" id="{DF59ED57-7674-49C8-B9AF-4020C4368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17" y="2628778"/>
            <a:ext cx="6608072" cy="304764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7385967" y="2456508"/>
            <a:ext cx="4414083" cy="3361256"/>
            <a:chOff x="1528370" y="2209800"/>
            <a:chExt cx="6087261" cy="4360901"/>
          </a:xfrm>
        </p:grpSpPr>
        <p:pic>
          <p:nvPicPr>
            <p:cNvPr id="20" name="Picture 19"/>
            <p:cNvPicPr>
              <a:picLocks noChangeAspect="1"/>
            </p:cNvPicPr>
            <p:nvPr/>
          </p:nvPicPr>
          <p:blipFill>
            <a:blip r:embed="rId3"/>
            <a:stretch>
              <a:fillRect/>
            </a:stretch>
          </p:blipFill>
          <p:spPr>
            <a:xfrm>
              <a:off x="3065593" y="3814839"/>
              <a:ext cx="1006128" cy="1006128"/>
            </a:xfrm>
            <a:prstGeom prst="rect">
              <a:avLst/>
            </a:prstGeom>
          </p:spPr>
        </p:pic>
        <p:pic>
          <p:nvPicPr>
            <p:cNvPr id="31" name="Picture 30"/>
            <p:cNvPicPr>
              <a:picLocks noChangeAspect="1"/>
            </p:cNvPicPr>
            <p:nvPr/>
          </p:nvPicPr>
          <p:blipFill>
            <a:blip r:embed="rId4"/>
            <a:stretch>
              <a:fillRect/>
            </a:stretch>
          </p:blipFill>
          <p:spPr>
            <a:xfrm>
              <a:off x="5343670" y="5320995"/>
              <a:ext cx="709666" cy="1021004"/>
            </a:xfrm>
            <a:prstGeom prst="rect">
              <a:avLst/>
            </a:prstGeom>
          </p:spPr>
        </p:pic>
        <p:grpSp>
          <p:nvGrpSpPr>
            <p:cNvPr id="17" name="Group 16"/>
            <p:cNvGrpSpPr/>
            <p:nvPr/>
          </p:nvGrpSpPr>
          <p:grpSpPr>
            <a:xfrm>
              <a:off x="1528370" y="2209800"/>
              <a:ext cx="6087261" cy="4360901"/>
              <a:chOff x="1345432" y="2209800"/>
              <a:chExt cx="6087261" cy="4360901"/>
            </a:xfrm>
          </p:grpSpPr>
          <p:grpSp>
            <p:nvGrpSpPr>
              <p:cNvPr id="42" name="Group 41"/>
              <p:cNvGrpSpPr>
                <a:grpSpLocks noChangeAspect="1"/>
              </p:cNvGrpSpPr>
              <p:nvPr/>
            </p:nvGrpSpPr>
            <p:grpSpPr>
              <a:xfrm>
                <a:off x="1345432" y="2209800"/>
                <a:ext cx="5963515" cy="4360901"/>
                <a:chOff x="1173163" y="1455738"/>
                <a:chExt cx="6372225" cy="4760053"/>
              </a:xfrm>
            </p:grpSpPr>
            <p:sp>
              <p:nvSpPr>
                <p:cNvPr id="5" name="Text Box 307"/>
                <p:cNvSpPr txBox="1">
                  <a:spLocks noChangeArrowheads="1"/>
                </p:cNvSpPr>
                <p:nvPr/>
              </p:nvSpPr>
              <p:spPr bwMode="auto">
                <a:xfrm>
                  <a:off x="1465263" y="2760663"/>
                  <a:ext cx="2120900" cy="3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50000"/>
                    </a:spcBef>
                    <a:buClrTx/>
                    <a:buFontTx/>
                    <a:buNone/>
                  </a:pPr>
                  <a:r>
                    <a:rPr lang="en-US" altLang="en-US" sz="1200" dirty="0">
                      <a:latin typeface="+mn-lt"/>
                    </a:rPr>
                    <a:t>Physical Security Attacks</a:t>
                  </a:r>
                </a:p>
              </p:txBody>
            </p:sp>
            <p:sp>
              <p:nvSpPr>
                <p:cNvPr id="6" name="Text Box 307"/>
                <p:cNvSpPr txBox="1">
                  <a:spLocks noChangeArrowheads="1"/>
                </p:cNvSpPr>
                <p:nvPr/>
              </p:nvSpPr>
              <p:spPr bwMode="auto">
                <a:xfrm>
                  <a:off x="3287713" y="5913438"/>
                  <a:ext cx="2120900" cy="3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50000"/>
                    </a:spcBef>
                    <a:buClrTx/>
                    <a:buFontTx/>
                    <a:buNone/>
                  </a:pPr>
                  <a:r>
                    <a:rPr lang="en-US" altLang="en-US" sz="1200" dirty="0">
                      <a:latin typeface="+mn-lt"/>
                    </a:rPr>
                    <a:t>Network-Based Attacks</a:t>
                  </a:r>
                </a:p>
              </p:txBody>
            </p:sp>
            <p:sp>
              <p:nvSpPr>
                <p:cNvPr id="7" name="Text Box 307"/>
                <p:cNvSpPr txBox="1">
                  <a:spLocks noChangeArrowheads="1"/>
                </p:cNvSpPr>
                <p:nvPr/>
              </p:nvSpPr>
              <p:spPr bwMode="auto">
                <a:xfrm>
                  <a:off x="4848225" y="4421519"/>
                  <a:ext cx="2687638" cy="3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50000"/>
                    </a:spcBef>
                    <a:buClrTx/>
                    <a:buFontTx/>
                    <a:buNone/>
                  </a:pPr>
                  <a:r>
                    <a:rPr lang="en-US" altLang="en-US" sz="1200" dirty="0">
                      <a:latin typeface="+mn-lt"/>
                    </a:rPr>
                    <a:t>Web Application-Based Attacks</a:t>
                  </a:r>
                </a:p>
              </p:txBody>
            </p:sp>
            <p:sp>
              <p:nvSpPr>
                <p:cNvPr id="8" name="Text Box 307"/>
                <p:cNvSpPr txBox="1">
                  <a:spLocks noChangeArrowheads="1"/>
                </p:cNvSpPr>
                <p:nvPr/>
              </p:nvSpPr>
              <p:spPr bwMode="auto">
                <a:xfrm>
                  <a:off x="1465263" y="4413581"/>
                  <a:ext cx="2120900" cy="3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50000"/>
                    </a:spcBef>
                    <a:buClrTx/>
                    <a:buFontTx/>
                    <a:buNone/>
                  </a:pPr>
                  <a:r>
                    <a:rPr lang="en-US" altLang="en-US" sz="1200" dirty="0">
                      <a:latin typeface="+mn-lt"/>
                    </a:rPr>
                    <a:t>Social Engineering Attacks</a:t>
                  </a:r>
                </a:p>
              </p:txBody>
            </p:sp>
            <p:sp>
              <p:nvSpPr>
                <p:cNvPr id="9" name="Text Box 307"/>
                <p:cNvSpPr txBox="1">
                  <a:spLocks noChangeArrowheads="1"/>
                </p:cNvSpPr>
                <p:nvPr/>
              </p:nvSpPr>
              <p:spPr bwMode="auto">
                <a:xfrm>
                  <a:off x="5130800" y="2768600"/>
                  <a:ext cx="2120900" cy="3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50000"/>
                    </a:spcBef>
                    <a:buClrTx/>
                    <a:buFontTx/>
                    <a:buNone/>
                  </a:pPr>
                  <a:r>
                    <a:rPr lang="en-US" altLang="en-US" sz="1200" dirty="0">
                      <a:latin typeface="+mn-lt"/>
                    </a:rPr>
                    <a:t>Software-Based Attacks</a:t>
                  </a:r>
                </a:p>
              </p:txBody>
            </p:sp>
            <p:grpSp>
              <p:nvGrpSpPr>
                <p:cNvPr id="10" name="Group 2"/>
                <p:cNvGrpSpPr>
                  <a:grpSpLocks/>
                </p:cNvGrpSpPr>
                <p:nvPr/>
              </p:nvGrpSpPr>
              <p:grpSpPr bwMode="auto">
                <a:xfrm>
                  <a:off x="1344613" y="1463675"/>
                  <a:ext cx="2363787" cy="1285875"/>
                  <a:chOff x="1190645" y="1463666"/>
                  <a:chExt cx="2363235" cy="1285875"/>
                </a:xfrm>
              </p:grpSpPr>
              <p:grpSp>
                <p:nvGrpSpPr>
                  <p:cNvPr id="11" name="Group 8"/>
                  <p:cNvGrpSpPr>
                    <a:grpSpLocks/>
                  </p:cNvGrpSpPr>
                  <p:nvPr/>
                </p:nvGrpSpPr>
                <p:grpSpPr bwMode="auto">
                  <a:xfrm>
                    <a:off x="1190645" y="1463666"/>
                    <a:ext cx="1675341" cy="1285875"/>
                    <a:chOff x="1029758" y="3178174"/>
                    <a:chExt cx="1675341" cy="1285875"/>
                  </a:xfrm>
                </p:grpSpPr>
                <p:sp>
                  <p:nvSpPr>
                    <p:cNvPr id="13" name="Line 11"/>
                    <p:cNvSpPr>
                      <a:spLocks noChangeShapeType="1"/>
                    </p:cNvSpPr>
                    <p:nvPr/>
                  </p:nvSpPr>
                  <p:spPr bwMode="auto">
                    <a:xfrm>
                      <a:off x="1485899" y="3953934"/>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4" name="Picture 18" descr="D:\content\093022\attack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758" y="3178174"/>
                      <a:ext cx="1111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9" descr="D:\content\093022\harddriv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3063" y="1708406"/>
                    <a:ext cx="640817" cy="79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1"/>
                <p:cNvGrpSpPr>
                  <a:grpSpLocks/>
                </p:cNvGrpSpPr>
                <p:nvPr/>
              </p:nvGrpSpPr>
              <p:grpSpPr bwMode="auto">
                <a:xfrm>
                  <a:off x="1173163" y="3122944"/>
                  <a:ext cx="1675208" cy="1285876"/>
                  <a:chOff x="1029758" y="3178174"/>
                  <a:chExt cx="1675341" cy="1285875"/>
                </a:xfrm>
              </p:grpSpPr>
              <p:sp>
                <p:nvSpPr>
                  <p:cNvPr id="18" name="Line 11"/>
                  <p:cNvSpPr>
                    <a:spLocks noChangeShapeType="1"/>
                  </p:cNvSpPr>
                  <p:nvPr/>
                </p:nvSpPr>
                <p:spPr bwMode="auto">
                  <a:xfrm>
                    <a:off x="1485899" y="3953934"/>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9" name="Picture 18" descr="D:\content\093022\attack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758" y="3178174"/>
                    <a:ext cx="1111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4"/>
                <p:cNvGrpSpPr>
                  <a:grpSpLocks/>
                </p:cNvGrpSpPr>
                <p:nvPr/>
              </p:nvGrpSpPr>
              <p:grpSpPr bwMode="auto">
                <a:xfrm>
                  <a:off x="4916488" y="1455738"/>
                  <a:ext cx="1674767" cy="1285875"/>
                  <a:chOff x="1029758" y="3178174"/>
                  <a:chExt cx="1675341" cy="1285875"/>
                </a:xfrm>
              </p:grpSpPr>
              <p:sp>
                <p:nvSpPr>
                  <p:cNvPr id="23" name="Line 11"/>
                  <p:cNvSpPr>
                    <a:spLocks noChangeShapeType="1"/>
                  </p:cNvSpPr>
                  <p:nvPr/>
                </p:nvSpPr>
                <p:spPr bwMode="auto">
                  <a:xfrm>
                    <a:off x="1485899" y="3953934"/>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24" name="Picture 18" descr="D:\content\093022\attack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758" y="3178174"/>
                    <a:ext cx="1111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5"/>
                <p:cNvGrpSpPr>
                  <a:grpSpLocks/>
                </p:cNvGrpSpPr>
                <p:nvPr/>
              </p:nvGrpSpPr>
              <p:grpSpPr bwMode="auto">
                <a:xfrm>
                  <a:off x="4838700" y="3138819"/>
                  <a:ext cx="2706688" cy="1285875"/>
                  <a:chOff x="4865178" y="2996137"/>
                  <a:chExt cx="2706307" cy="1285875"/>
                </a:xfrm>
              </p:grpSpPr>
              <p:grpSp>
                <p:nvGrpSpPr>
                  <p:cNvPr id="26" name="Group 17"/>
                  <p:cNvGrpSpPr>
                    <a:grpSpLocks/>
                  </p:cNvGrpSpPr>
                  <p:nvPr/>
                </p:nvGrpSpPr>
                <p:grpSpPr bwMode="auto">
                  <a:xfrm>
                    <a:off x="4865178" y="2996137"/>
                    <a:ext cx="1675341" cy="1285875"/>
                    <a:chOff x="1029758" y="3178174"/>
                    <a:chExt cx="1675341" cy="1285875"/>
                  </a:xfrm>
                </p:grpSpPr>
                <p:sp>
                  <p:nvSpPr>
                    <p:cNvPr id="28" name="Line 11"/>
                    <p:cNvSpPr>
                      <a:spLocks noChangeShapeType="1"/>
                    </p:cNvSpPr>
                    <p:nvPr/>
                  </p:nvSpPr>
                  <p:spPr bwMode="auto">
                    <a:xfrm>
                      <a:off x="1485899" y="3953934"/>
                      <a:ext cx="1219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29" name="Picture 18" descr="D:\content\093022\attack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758" y="3178174"/>
                      <a:ext cx="1111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Picture 10" descr="D:\content\093022\brows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6179" y="3262617"/>
                    <a:ext cx="965306" cy="75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icture 18" descr="D:\content\093022\attack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7914" y="4902781"/>
                  <a:ext cx="1111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1"/>
                <p:cNvGrpSpPr>
                  <a:grpSpLocks/>
                </p:cNvGrpSpPr>
                <p:nvPr/>
              </p:nvGrpSpPr>
              <p:grpSpPr bwMode="auto">
                <a:xfrm>
                  <a:off x="3538538" y="5062228"/>
                  <a:ext cx="1693862" cy="660400"/>
                  <a:chOff x="3384105" y="5031003"/>
                  <a:chExt cx="2138363" cy="831850"/>
                </a:xfrm>
              </p:grpSpPr>
              <p:sp>
                <p:nvSpPr>
                  <p:cNvPr id="33" name="Line 5"/>
                  <p:cNvSpPr>
                    <a:spLocks noChangeShapeType="1"/>
                  </p:cNvSpPr>
                  <p:nvPr/>
                </p:nvSpPr>
                <p:spPr bwMode="auto">
                  <a:xfrm>
                    <a:off x="3384105" y="5099264"/>
                    <a:ext cx="2138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4" name="Line 6"/>
                  <p:cNvSpPr>
                    <a:spLocks noChangeShapeType="1"/>
                  </p:cNvSpPr>
                  <p:nvPr/>
                </p:nvSpPr>
                <p:spPr bwMode="auto">
                  <a:xfrm>
                    <a:off x="3384105" y="5419940"/>
                    <a:ext cx="2138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5" name="Line 7"/>
                  <p:cNvSpPr>
                    <a:spLocks noChangeShapeType="1"/>
                  </p:cNvSpPr>
                  <p:nvPr/>
                </p:nvSpPr>
                <p:spPr bwMode="auto">
                  <a:xfrm>
                    <a:off x="3384105" y="5769190"/>
                    <a:ext cx="21383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36" name="Picture 8" descr="D:\content\093022\dat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4169" y="5031003"/>
                    <a:ext cx="920750" cy="17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 descr="D:\content\093022\dat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4169" y="5359614"/>
                    <a:ext cx="920750" cy="17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D:\content\093022\dat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4169" y="5688229"/>
                    <a:ext cx="920750" cy="17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5" name="Picture 14"/>
              <p:cNvPicPr>
                <a:picLocks noChangeAspect="1"/>
              </p:cNvPicPr>
              <p:nvPr/>
            </p:nvPicPr>
            <p:blipFill>
              <a:blip r:embed="rId9"/>
              <a:stretch>
                <a:fillRect/>
              </a:stretch>
            </p:blipFill>
            <p:spPr>
              <a:xfrm>
                <a:off x="6416012" y="2420512"/>
                <a:ext cx="1016681" cy="960643"/>
              </a:xfrm>
              <a:prstGeom prst="rect">
                <a:avLst/>
              </a:prstGeom>
            </p:spPr>
          </p:pic>
        </p:grpSp>
      </p:grpSp>
    </p:spTree>
    <p:extLst>
      <p:ext uri="{BB962C8B-B14F-4D97-AF65-F5344CB8AC3E}">
        <p14:creationId xmlns:p14="http://schemas.microsoft.com/office/powerpoint/2010/main" val="411787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3470354-B31E-4EF1-AFC3-09B9C8A59786}"/>
              </a:ext>
            </a:extLst>
          </p:cNvPr>
          <p:cNvSpPr>
            <a:spLocks noGrp="1"/>
          </p:cNvSpPr>
          <p:nvPr>
            <p:ph type="title"/>
          </p:nvPr>
        </p:nvSpPr>
        <p:spPr>
          <a:xfrm>
            <a:off x="4413362" y="49732"/>
            <a:ext cx="7042150" cy="919116"/>
          </a:xfrm>
        </p:spPr>
        <p:txBody>
          <a:bodyPr/>
          <a:lstStyle/>
          <a:p>
            <a:r>
              <a:rPr lang="en-US" altLang="en-US" sz="3200" b="1" dirty="0"/>
              <a:t>Controls</a:t>
            </a:r>
            <a:endParaRPr lang="en-MY" altLang="en-US" sz="3200" b="1" dirty="0"/>
          </a:p>
        </p:txBody>
      </p:sp>
      <p:sp>
        <p:nvSpPr>
          <p:cNvPr id="13" name="Content Placeholder 2"/>
          <p:cNvSpPr>
            <a:spLocks noGrp="1"/>
          </p:cNvSpPr>
          <p:nvPr>
            <p:ph idx="1"/>
          </p:nvPr>
        </p:nvSpPr>
        <p:spPr>
          <a:xfrm>
            <a:off x="314328" y="1068297"/>
            <a:ext cx="11324677" cy="875675"/>
          </a:xfrm>
        </p:spPr>
        <p:txBody>
          <a:bodyPr/>
          <a:lstStyle/>
          <a:p>
            <a:pPr marL="0" indent="0" algn="just">
              <a:buNone/>
            </a:pPr>
            <a:r>
              <a:rPr lang="en-US" sz="2600" dirty="0">
                <a:solidFill>
                  <a:srgbClr val="FF0000"/>
                </a:solidFill>
              </a:rPr>
              <a:t>Countermeasures</a:t>
            </a:r>
            <a:r>
              <a:rPr lang="en-US" sz="2600" dirty="0">
                <a:solidFill>
                  <a:schemeClr val="accent6">
                    <a:lumMod val="60000"/>
                    <a:lumOff val="40000"/>
                  </a:schemeClr>
                </a:solidFill>
              </a:rPr>
              <a:t> put in place to avoid, mitigate, or counteract security threats</a:t>
            </a:r>
          </a:p>
        </p:txBody>
      </p:sp>
      <p:sp>
        <p:nvSpPr>
          <p:cNvPr id="2" name="Slide Number Placeholder 1">
            <a:extLst>
              <a:ext uri="{FF2B5EF4-FFF2-40B4-BE49-F238E27FC236}">
                <a16:creationId xmlns:a16="http://schemas.microsoft.com/office/drawing/2014/main" id="{D7897F45-7128-42AF-9247-C0EF7954CC23}"/>
              </a:ext>
            </a:extLst>
          </p:cNvPr>
          <p:cNvSpPr>
            <a:spLocks noGrp="1"/>
          </p:cNvSpPr>
          <p:nvPr>
            <p:ph type="sldNum" sz="quarter" idx="4"/>
          </p:nvPr>
        </p:nvSpPr>
        <p:spPr/>
        <p:txBody>
          <a:bodyPr/>
          <a:lstStyle/>
          <a:p>
            <a:r>
              <a:rPr lang="en-GB"/>
              <a:t>Slide </a:t>
            </a:r>
            <a:fld id="{FE4A488E-0682-4674-AABE-524444E4E85E}" type="slidenum">
              <a:rPr lang="en-GB" smtClean="0"/>
              <a:pPr/>
              <a:t>31</a:t>
            </a:fld>
            <a:r>
              <a:rPr lang="en-GB"/>
              <a:t> of 49</a:t>
            </a:r>
            <a:endParaRPr lang="en-GB" dirty="0"/>
          </a:p>
        </p:txBody>
      </p:sp>
      <p:sp>
        <p:nvSpPr>
          <p:cNvPr id="17" name="Content Placeholder 2"/>
          <p:cNvSpPr txBox="1">
            <a:spLocks/>
          </p:cNvSpPr>
          <p:nvPr/>
        </p:nvSpPr>
        <p:spPr>
          <a:xfrm>
            <a:off x="966651" y="1775662"/>
            <a:ext cx="9376318" cy="1851936"/>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Clr>
                <a:srgbClr val="ED1C24"/>
              </a:buClr>
            </a:pPr>
            <a:r>
              <a:rPr lang="en-US" sz="2600" b="1" dirty="0"/>
              <a:t>Solutions</a:t>
            </a:r>
            <a:r>
              <a:rPr lang="en-US" sz="2600" dirty="0"/>
              <a:t> and </a:t>
            </a:r>
            <a:r>
              <a:rPr lang="en-US" sz="2600" b="1" dirty="0"/>
              <a:t>activities</a:t>
            </a:r>
            <a:r>
              <a:rPr lang="en-US" sz="2600" dirty="0"/>
              <a:t> for meeting information security objectives.</a:t>
            </a:r>
          </a:p>
          <a:p>
            <a:pPr algn="just">
              <a:buClr>
                <a:srgbClr val="ED1C24"/>
              </a:buClr>
            </a:pPr>
            <a:r>
              <a:rPr lang="en-US" sz="2600" b="1" dirty="0"/>
              <a:t>Safeguards</a:t>
            </a:r>
            <a:r>
              <a:rPr lang="en-US" sz="2600" dirty="0"/>
              <a:t> and </a:t>
            </a:r>
            <a:r>
              <a:rPr lang="en-US" sz="2600" b="1" dirty="0"/>
              <a:t>countermeasures</a:t>
            </a:r>
            <a:r>
              <a:rPr lang="en-US" sz="2600" dirty="0"/>
              <a:t>, physical or logical.</a:t>
            </a:r>
          </a:p>
          <a:p>
            <a:endParaRPr lang="en-US" sz="2600" dirty="0">
              <a:solidFill>
                <a:srgbClr val="0070C0"/>
              </a:solidFill>
            </a:endParaRPr>
          </a:p>
        </p:txBody>
      </p:sp>
      <p:grpSp>
        <p:nvGrpSpPr>
          <p:cNvPr id="22" name="Group 21"/>
          <p:cNvGrpSpPr/>
          <p:nvPr/>
        </p:nvGrpSpPr>
        <p:grpSpPr>
          <a:xfrm>
            <a:off x="2337500" y="3511970"/>
            <a:ext cx="7118403" cy="2804108"/>
            <a:chOff x="1195164" y="4245645"/>
            <a:chExt cx="6187272" cy="2116528"/>
          </a:xfrm>
        </p:grpSpPr>
        <p:pic>
          <p:nvPicPr>
            <p:cNvPr id="5" name="Picture 4"/>
            <p:cNvPicPr>
              <a:picLocks noChangeAspect="1"/>
            </p:cNvPicPr>
            <p:nvPr/>
          </p:nvPicPr>
          <p:blipFill>
            <a:blip r:embed="rId3"/>
            <a:stretch>
              <a:fillRect/>
            </a:stretch>
          </p:blipFill>
          <p:spPr>
            <a:xfrm>
              <a:off x="1600200" y="4245645"/>
              <a:ext cx="790128" cy="14289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559909" y="4488066"/>
              <a:ext cx="1447800" cy="94411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728394" y="4309387"/>
              <a:ext cx="897791" cy="89779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400800" y="4867525"/>
              <a:ext cx="616996" cy="73645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a:stretch>
              <a:fillRect/>
            </a:stretch>
          </p:blipFill>
          <p:spPr>
            <a:xfrm rot="4837376">
              <a:off x="6843054" y="4496981"/>
              <a:ext cx="558977" cy="519787"/>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1195164" y="5867400"/>
              <a:ext cx="1600200" cy="492443"/>
            </a:xfrm>
            <a:prstGeom prst="rect">
              <a:avLst/>
            </a:prstGeom>
            <a:noFill/>
          </p:spPr>
          <p:txBody>
            <a:bodyPr wrap="square" rtlCol="0">
              <a:spAutoFit/>
            </a:bodyPr>
            <a:lstStyle/>
            <a:p>
              <a:pPr algn="ctr"/>
              <a:r>
                <a:rPr lang="en-US" sz="1300" b="1" dirty="0"/>
                <a:t>Prevention Control</a:t>
              </a:r>
            </a:p>
          </p:txBody>
        </p:sp>
        <p:sp>
          <p:nvSpPr>
            <p:cNvPr id="20" name="TextBox 19"/>
            <p:cNvSpPr txBox="1"/>
            <p:nvPr/>
          </p:nvSpPr>
          <p:spPr>
            <a:xfrm>
              <a:off x="3559909" y="5861194"/>
              <a:ext cx="1600200" cy="292388"/>
            </a:xfrm>
            <a:prstGeom prst="rect">
              <a:avLst/>
            </a:prstGeom>
            <a:noFill/>
          </p:spPr>
          <p:txBody>
            <a:bodyPr wrap="square" rtlCol="0">
              <a:spAutoFit/>
            </a:bodyPr>
            <a:lstStyle/>
            <a:p>
              <a:pPr algn="ctr"/>
              <a:r>
                <a:rPr lang="en-US" sz="1300" b="1" dirty="0"/>
                <a:t>Detection Control</a:t>
              </a:r>
            </a:p>
          </p:txBody>
        </p:sp>
        <p:sp>
          <p:nvSpPr>
            <p:cNvPr id="21" name="TextBox 20"/>
            <p:cNvSpPr txBox="1"/>
            <p:nvPr/>
          </p:nvSpPr>
          <p:spPr>
            <a:xfrm>
              <a:off x="5668803" y="5869730"/>
              <a:ext cx="1600200" cy="492443"/>
            </a:xfrm>
            <a:prstGeom prst="rect">
              <a:avLst/>
            </a:prstGeom>
            <a:noFill/>
          </p:spPr>
          <p:txBody>
            <a:bodyPr wrap="square" rtlCol="0">
              <a:spAutoFit/>
            </a:bodyPr>
            <a:lstStyle/>
            <a:p>
              <a:pPr algn="ctr"/>
              <a:r>
                <a:rPr lang="en-US" sz="1300" b="1" dirty="0"/>
                <a:t>Correction Control</a:t>
              </a:r>
            </a:p>
          </p:txBody>
        </p:sp>
      </p:grpSp>
    </p:spTree>
    <p:extLst>
      <p:ext uri="{BB962C8B-B14F-4D97-AF65-F5344CB8AC3E}">
        <p14:creationId xmlns:p14="http://schemas.microsoft.com/office/powerpoint/2010/main" val="248423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911A01-CA29-4913-867A-BB6CC6EDA7CA}"/>
              </a:ext>
            </a:extLst>
          </p:cNvPr>
          <p:cNvSpPr>
            <a:spLocks noGrp="1"/>
          </p:cNvSpPr>
          <p:nvPr>
            <p:ph type="title"/>
          </p:nvPr>
        </p:nvSpPr>
        <p:spPr>
          <a:xfrm>
            <a:off x="3658190" y="118820"/>
            <a:ext cx="7042150" cy="919116"/>
          </a:xfrm>
        </p:spPr>
        <p:txBody>
          <a:bodyPr/>
          <a:lstStyle/>
          <a:p>
            <a:r>
              <a:rPr lang="en-US" altLang="en-US" sz="3200" b="1" dirty="0"/>
              <a:t>Types of Controls</a:t>
            </a:r>
            <a:endParaRPr lang="en-MY" altLang="en-US" sz="3200" b="1" dirty="0"/>
          </a:p>
        </p:txBody>
      </p:sp>
      <p:sp>
        <p:nvSpPr>
          <p:cNvPr id="4" name="Content Placeholder 3"/>
          <p:cNvSpPr>
            <a:spLocks noGrp="1"/>
          </p:cNvSpPr>
          <p:nvPr>
            <p:ph idx="1"/>
          </p:nvPr>
        </p:nvSpPr>
        <p:spPr>
          <a:xfrm>
            <a:off x="621335" y="1546429"/>
            <a:ext cx="10949329" cy="3765142"/>
          </a:xfrm>
        </p:spPr>
        <p:txBody>
          <a:bodyPr/>
          <a:lstStyle/>
          <a:p>
            <a:pPr algn="just">
              <a:spcBef>
                <a:spcPts val="600"/>
              </a:spcBef>
            </a:pPr>
            <a:r>
              <a:rPr lang="en-US" sz="2800" b="1" dirty="0">
                <a:solidFill>
                  <a:schemeClr val="accent6">
                    <a:lumMod val="60000"/>
                    <a:lumOff val="40000"/>
                  </a:schemeClr>
                </a:solidFill>
              </a:rPr>
              <a:t>Preventative controls</a:t>
            </a:r>
            <a:r>
              <a:rPr lang="en-US" sz="2800" dirty="0">
                <a:solidFill>
                  <a:schemeClr val="accent6">
                    <a:lumMod val="60000"/>
                    <a:lumOff val="40000"/>
                  </a:schemeClr>
                </a:solidFill>
              </a:rPr>
              <a:t>: Help to prevent a threat or attack from exploiting a vulnerability. </a:t>
            </a:r>
            <a:r>
              <a:rPr lang="en-US" sz="2400" dirty="0" err="1">
                <a:solidFill>
                  <a:srgbClr val="FF0000"/>
                </a:solidFill>
              </a:rPr>
              <a:t>Eg</a:t>
            </a:r>
            <a:r>
              <a:rPr lang="en-US" sz="2400" dirty="0">
                <a:solidFill>
                  <a:srgbClr val="FF0000"/>
                </a:solidFill>
              </a:rPr>
              <a:t>: security guards. </a:t>
            </a:r>
          </a:p>
          <a:p>
            <a:pPr marL="0" indent="0" algn="just">
              <a:spcBef>
                <a:spcPts val="600"/>
              </a:spcBef>
              <a:buNone/>
            </a:pPr>
            <a:endParaRPr lang="en-US" sz="2000" dirty="0">
              <a:solidFill>
                <a:srgbClr val="FF0000"/>
              </a:solidFill>
            </a:endParaRPr>
          </a:p>
          <a:p>
            <a:pPr algn="just">
              <a:spcBef>
                <a:spcPts val="600"/>
              </a:spcBef>
            </a:pPr>
            <a:r>
              <a:rPr lang="en-US" sz="2800" b="1" dirty="0">
                <a:solidFill>
                  <a:schemeClr val="accent6">
                    <a:lumMod val="60000"/>
                    <a:lumOff val="40000"/>
                  </a:schemeClr>
                </a:solidFill>
              </a:rPr>
              <a:t>Detective controls</a:t>
            </a:r>
            <a:r>
              <a:rPr lang="en-US" sz="2800" dirty="0">
                <a:solidFill>
                  <a:schemeClr val="accent6">
                    <a:lumMod val="60000"/>
                    <a:lumOff val="40000"/>
                  </a:schemeClr>
                </a:solidFill>
              </a:rPr>
              <a:t>: Help to facilitates the detection of a security breach (real time or after an event). </a:t>
            </a:r>
            <a:r>
              <a:rPr lang="en-US" sz="2400" dirty="0" err="1">
                <a:solidFill>
                  <a:srgbClr val="FF0000"/>
                </a:solidFill>
              </a:rPr>
              <a:t>Eg</a:t>
            </a:r>
            <a:r>
              <a:rPr lang="en-US" sz="2400" dirty="0">
                <a:solidFill>
                  <a:srgbClr val="FF0000"/>
                </a:solidFill>
              </a:rPr>
              <a:t>: CCTV and alarm. </a:t>
            </a:r>
          </a:p>
          <a:p>
            <a:pPr marL="0" indent="0" algn="just">
              <a:spcBef>
                <a:spcPts val="600"/>
              </a:spcBef>
              <a:buNone/>
            </a:pPr>
            <a:endParaRPr lang="en-US" sz="2000" dirty="0">
              <a:solidFill>
                <a:schemeClr val="accent6">
                  <a:lumMod val="60000"/>
                  <a:lumOff val="40000"/>
                </a:schemeClr>
              </a:solidFill>
            </a:endParaRPr>
          </a:p>
          <a:p>
            <a:pPr algn="just">
              <a:spcBef>
                <a:spcPts val="600"/>
              </a:spcBef>
            </a:pPr>
            <a:r>
              <a:rPr lang="en-US" sz="2800" b="1" dirty="0">
                <a:solidFill>
                  <a:schemeClr val="accent6">
                    <a:lumMod val="60000"/>
                    <a:lumOff val="40000"/>
                  </a:schemeClr>
                </a:solidFill>
              </a:rPr>
              <a:t>Corrective controls</a:t>
            </a:r>
            <a:r>
              <a:rPr lang="en-US" sz="2800" dirty="0">
                <a:solidFill>
                  <a:schemeClr val="accent6">
                    <a:lumMod val="60000"/>
                    <a:lumOff val="40000"/>
                  </a:schemeClr>
                </a:solidFill>
              </a:rPr>
              <a:t>: Help to mitigate the consequences of a threat or attack. </a:t>
            </a:r>
            <a:r>
              <a:rPr lang="en-US" sz="2400" dirty="0" err="1">
                <a:solidFill>
                  <a:srgbClr val="FF0000"/>
                </a:solidFill>
              </a:rPr>
              <a:t>Eg</a:t>
            </a:r>
            <a:r>
              <a:rPr lang="en-US" sz="2400" dirty="0">
                <a:solidFill>
                  <a:srgbClr val="FF0000"/>
                </a:solidFill>
              </a:rPr>
              <a:t>: Backup copies.</a:t>
            </a:r>
            <a:endParaRPr lang="en-US" sz="2400" dirty="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A8E98CD4-DB30-4E3E-AF1D-65291D316F16}"/>
              </a:ext>
            </a:extLst>
          </p:cNvPr>
          <p:cNvSpPr>
            <a:spLocks noGrp="1"/>
          </p:cNvSpPr>
          <p:nvPr>
            <p:ph type="sldNum" sz="quarter" idx="4"/>
          </p:nvPr>
        </p:nvSpPr>
        <p:spPr/>
        <p:txBody>
          <a:bodyPr/>
          <a:lstStyle/>
          <a:p>
            <a:r>
              <a:rPr lang="en-GB"/>
              <a:t>Slide </a:t>
            </a:r>
            <a:fld id="{FE4A488E-0682-4674-AABE-524444E4E85E}" type="slidenum">
              <a:rPr lang="en-GB" smtClean="0"/>
              <a:pPr/>
              <a:t>32</a:t>
            </a:fld>
            <a:r>
              <a:rPr lang="en-GB"/>
              <a:t> of 49</a:t>
            </a:r>
            <a:endParaRPr lang="en-GB" dirty="0"/>
          </a:p>
        </p:txBody>
      </p:sp>
    </p:spTree>
    <p:extLst>
      <p:ext uri="{BB962C8B-B14F-4D97-AF65-F5344CB8AC3E}">
        <p14:creationId xmlns:p14="http://schemas.microsoft.com/office/powerpoint/2010/main" val="3802617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5551315-4E75-4FB0-9950-C83D72033D62}"/>
              </a:ext>
            </a:extLst>
          </p:cNvPr>
          <p:cNvGrpSpPr/>
          <p:nvPr/>
        </p:nvGrpSpPr>
        <p:grpSpPr>
          <a:xfrm>
            <a:off x="1902971" y="634585"/>
            <a:ext cx="8386059" cy="5688305"/>
            <a:chOff x="378970" y="634584"/>
            <a:chExt cx="8386059" cy="5688305"/>
          </a:xfrm>
        </p:grpSpPr>
        <p:pic>
          <p:nvPicPr>
            <p:cNvPr id="13" name="Picture 12" descr="Icon&#10;&#10;Description automatically generated">
              <a:extLst>
                <a:ext uri="{FF2B5EF4-FFF2-40B4-BE49-F238E27FC236}">
                  <a16:creationId xmlns:a16="http://schemas.microsoft.com/office/drawing/2014/main" id="{816E7192-2B3D-4E2C-AD47-E6B46FE0A4A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8970" y="2926365"/>
              <a:ext cx="2819159" cy="2819159"/>
            </a:xfrm>
            <a:prstGeom prst="rect">
              <a:avLst/>
            </a:prstGeom>
          </p:spPr>
        </p:pic>
        <p:pic>
          <p:nvPicPr>
            <p:cNvPr id="14" name="Picture 13">
              <a:extLst>
                <a:ext uri="{FF2B5EF4-FFF2-40B4-BE49-F238E27FC236}">
                  <a16:creationId xmlns:a16="http://schemas.microsoft.com/office/drawing/2014/main" id="{D462FF42-78E5-4D34-BF5E-A4898A2ACD6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8832"/>
            <a:stretch/>
          </p:blipFill>
          <p:spPr>
            <a:xfrm>
              <a:off x="5474214" y="2573671"/>
              <a:ext cx="3290815" cy="3599218"/>
            </a:xfrm>
            <a:prstGeom prst="rect">
              <a:avLst/>
            </a:prstGeom>
          </p:spPr>
        </p:pic>
        <p:pic>
          <p:nvPicPr>
            <p:cNvPr id="15" name="Picture 14" descr="Icon&#10;&#10;Description automatically generated">
              <a:extLst>
                <a:ext uri="{FF2B5EF4-FFF2-40B4-BE49-F238E27FC236}">
                  <a16:creationId xmlns:a16="http://schemas.microsoft.com/office/drawing/2014/main" id="{35EFED46-2D29-4DC3-B28B-53C999014CA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208627" y="634584"/>
              <a:ext cx="4726745" cy="2808926"/>
            </a:xfrm>
            <a:prstGeom prst="rect">
              <a:avLst/>
            </a:prstGeom>
          </p:spPr>
        </p:pic>
        <p:pic>
          <p:nvPicPr>
            <p:cNvPr id="16" name="Picture 15" descr="Icon&#10;&#10;Description automatically generated">
              <a:extLst>
                <a:ext uri="{FF2B5EF4-FFF2-40B4-BE49-F238E27FC236}">
                  <a16:creationId xmlns:a16="http://schemas.microsoft.com/office/drawing/2014/main" id="{CD50908F-0740-4D7C-9302-75457C3DA620}"/>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228105" y="3635102"/>
              <a:ext cx="2687787" cy="2687787"/>
            </a:xfrm>
            <a:prstGeom prst="rect">
              <a:avLst/>
            </a:prstGeom>
          </p:spPr>
        </p:pic>
      </p:grpSp>
    </p:spTree>
    <p:extLst>
      <p:ext uri="{BB962C8B-B14F-4D97-AF65-F5344CB8AC3E}">
        <p14:creationId xmlns:p14="http://schemas.microsoft.com/office/powerpoint/2010/main" val="644385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365126" y="2102032"/>
            <a:ext cx="5730874" cy="2285316"/>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3200" dirty="0">
                <a:solidFill>
                  <a:schemeClr val="accent6">
                    <a:lumMod val="60000"/>
                    <a:lumOff val="40000"/>
                  </a:schemeClr>
                </a:solidFill>
              </a:rPr>
              <a:t>The three principles of security control and management: </a:t>
            </a:r>
            <a:r>
              <a:rPr lang="en-US" sz="3200" dirty="0">
                <a:solidFill>
                  <a:srgbClr val="FF0000"/>
                </a:solidFill>
              </a:rPr>
              <a:t>Confidentiality</a:t>
            </a:r>
            <a:r>
              <a:rPr lang="en-US" sz="3200" dirty="0">
                <a:solidFill>
                  <a:schemeClr val="accent6">
                    <a:lumMod val="60000"/>
                    <a:lumOff val="40000"/>
                  </a:schemeClr>
                </a:solidFill>
              </a:rPr>
              <a:t>, </a:t>
            </a:r>
            <a:r>
              <a:rPr lang="en-US" sz="3200" dirty="0">
                <a:solidFill>
                  <a:srgbClr val="FF0000"/>
                </a:solidFill>
              </a:rPr>
              <a:t>Integrity</a:t>
            </a:r>
            <a:r>
              <a:rPr lang="en-US" sz="3200" dirty="0">
                <a:solidFill>
                  <a:schemeClr val="accent6">
                    <a:lumMod val="60000"/>
                    <a:lumOff val="40000"/>
                  </a:schemeClr>
                </a:solidFill>
              </a:rPr>
              <a:t>, and </a:t>
            </a:r>
            <a:r>
              <a:rPr lang="en-US" sz="3200" dirty="0">
                <a:solidFill>
                  <a:srgbClr val="FF0000"/>
                </a:solidFill>
              </a:rPr>
              <a:t>Availability</a:t>
            </a:r>
            <a:r>
              <a:rPr lang="en-US" sz="3200" dirty="0">
                <a:solidFill>
                  <a:schemeClr val="accent6">
                    <a:lumMod val="60000"/>
                    <a:lumOff val="40000"/>
                  </a:schemeClr>
                </a:solidFill>
              </a:rPr>
              <a:t>.</a:t>
            </a:r>
          </a:p>
        </p:txBody>
      </p:sp>
      <p:grpSp>
        <p:nvGrpSpPr>
          <p:cNvPr id="6" name="Group 5"/>
          <p:cNvGrpSpPr/>
          <p:nvPr/>
        </p:nvGrpSpPr>
        <p:grpSpPr>
          <a:xfrm>
            <a:off x="5880718" y="288388"/>
            <a:ext cx="6134095" cy="5144499"/>
            <a:chOff x="2360944" y="2370160"/>
            <a:chExt cx="4187824" cy="3720836"/>
          </a:xfrm>
        </p:grpSpPr>
        <p:grpSp>
          <p:nvGrpSpPr>
            <p:cNvPr id="7" name="Group 1"/>
            <p:cNvGrpSpPr>
              <a:grpSpLocks noChangeAspect="1"/>
            </p:cNvGrpSpPr>
            <p:nvPr/>
          </p:nvGrpSpPr>
          <p:grpSpPr bwMode="auto">
            <a:xfrm>
              <a:off x="2360944" y="2370160"/>
              <a:ext cx="4187824" cy="3720836"/>
              <a:chOff x="2726796" y="1329266"/>
              <a:chExt cx="4412446" cy="3920595"/>
            </a:xfrm>
          </p:grpSpPr>
          <p:pic>
            <p:nvPicPr>
              <p:cNvPr id="8" name="Picture 7" descr="D:\content\093022\triang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796" y="1329266"/>
                <a:ext cx="4412446" cy="39205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07"/>
              <p:cNvSpPr txBox="1">
                <a:spLocks noChangeArrowheads="1"/>
              </p:cNvSpPr>
              <p:nvPr/>
            </p:nvSpPr>
            <p:spPr bwMode="auto">
              <a:xfrm>
                <a:off x="3953662" y="4752174"/>
                <a:ext cx="2120900" cy="42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2000" dirty="0">
                    <a:solidFill>
                      <a:schemeClr val="bg1"/>
                    </a:solidFill>
                  </a:rPr>
                  <a:t>Availability</a:t>
                </a:r>
              </a:p>
            </p:txBody>
          </p:sp>
          <p:sp>
            <p:nvSpPr>
              <p:cNvPr id="10" name="Text Box 307"/>
              <p:cNvSpPr txBox="1">
                <a:spLocks noChangeArrowheads="1"/>
              </p:cNvSpPr>
              <p:nvPr/>
            </p:nvSpPr>
            <p:spPr bwMode="auto">
              <a:xfrm rot="18000000">
                <a:off x="3004559" y="3404781"/>
                <a:ext cx="2120900" cy="40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2000" dirty="0">
                    <a:solidFill>
                      <a:schemeClr val="bg1"/>
                    </a:solidFill>
                  </a:rPr>
                  <a:t>Confidentiality</a:t>
                </a:r>
              </a:p>
            </p:txBody>
          </p:sp>
          <p:sp>
            <p:nvSpPr>
              <p:cNvPr id="11" name="Text Box 307"/>
              <p:cNvSpPr txBox="1">
                <a:spLocks noChangeArrowheads="1"/>
              </p:cNvSpPr>
              <p:nvPr/>
            </p:nvSpPr>
            <p:spPr bwMode="auto">
              <a:xfrm rot="3677694">
                <a:off x="4643927" y="3098646"/>
                <a:ext cx="2120900" cy="40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2000" dirty="0">
                    <a:solidFill>
                      <a:schemeClr val="bg1"/>
                    </a:solidFill>
                  </a:rPr>
                  <a:t>Integrity</a:t>
                </a:r>
              </a:p>
            </p:txBody>
          </p:sp>
          <p:pic>
            <p:nvPicPr>
              <p:cNvPr id="13" name="Picture 5" descr="L:\ContentDev\IconLibraries\new_icons\lo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531" y="3906295"/>
                <a:ext cx="240062" cy="344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D:\content\093022\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653" y="3697011"/>
                <a:ext cx="339930" cy="7628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p:cNvPicPr>
              <a:picLocks noChangeAspect="1"/>
            </p:cNvPicPr>
            <p:nvPr/>
          </p:nvPicPr>
          <p:blipFill>
            <a:blip r:embed="rId5"/>
            <a:stretch>
              <a:fillRect/>
            </a:stretch>
          </p:blipFill>
          <p:spPr>
            <a:xfrm>
              <a:off x="3787563" y="4815886"/>
              <a:ext cx="571781" cy="484673"/>
            </a:xfrm>
            <a:prstGeom prst="rect">
              <a:avLst/>
            </a:prstGeom>
            <a:ln>
              <a:noFill/>
            </a:ln>
            <a:effectLst>
              <a:outerShdw blurRad="292100" dist="139700" dir="2700000" algn="tl" rotWithShape="0">
                <a:srgbClr val="333333">
                  <a:alpha val="65000"/>
                </a:srgbClr>
              </a:outerShdw>
            </a:effectLst>
          </p:spPr>
        </p:pic>
      </p:grpSp>
      <p:sp>
        <p:nvSpPr>
          <p:cNvPr id="16" name="Title 1">
            <a:extLst>
              <a:ext uri="{FF2B5EF4-FFF2-40B4-BE49-F238E27FC236}">
                <a16:creationId xmlns:a16="http://schemas.microsoft.com/office/drawing/2014/main" id="{8E91C7B3-B304-4021-B280-FB10C66869AE}"/>
              </a:ext>
            </a:extLst>
          </p:cNvPr>
          <p:cNvSpPr>
            <a:spLocks noGrp="1"/>
          </p:cNvSpPr>
          <p:nvPr>
            <p:ph type="title"/>
          </p:nvPr>
        </p:nvSpPr>
        <p:spPr>
          <a:xfrm>
            <a:off x="2007853" y="264642"/>
            <a:ext cx="7042150" cy="1143000"/>
          </a:xfrm>
        </p:spPr>
        <p:txBody>
          <a:bodyPr/>
          <a:lstStyle/>
          <a:p>
            <a:r>
              <a:rPr lang="en-US" sz="3600" b="1" dirty="0">
                <a:latin typeface="Century Gothic" panose="020B0502020202020204" pitchFamily="34" charset="0"/>
              </a:rPr>
              <a:t>CIA Triad</a:t>
            </a:r>
          </a:p>
        </p:txBody>
      </p:sp>
      <p:sp>
        <p:nvSpPr>
          <p:cNvPr id="2" name="Slide Number Placeholder 1">
            <a:extLst>
              <a:ext uri="{FF2B5EF4-FFF2-40B4-BE49-F238E27FC236}">
                <a16:creationId xmlns:a16="http://schemas.microsoft.com/office/drawing/2014/main" id="{9CA1A22C-C8C6-4573-BDF8-9A90B275FD2A}"/>
              </a:ext>
            </a:extLst>
          </p:cNvPr>
          <p:cNvSpPr>
            <a:spLocks noGrp="1"/>
          </p:cNvSpPr>
          <p:nvPr>
            <p:ph type="sldNum" sz="quarter" idx="4"/>
          </p:nvPr>
        </p:nvSpPr>
        <p:spPr/>
        <p:txBody>
          <a:bodyPr/>
          <a:lstStyle/>
          <a:p>
            <a:r>
              <a:rPr lang="en-GB"/>
              <a:t>Slide </a:t>
            </a:r>
            <a:fld id="{FE4A488E-0682-4674-AABE-524444E4E85E}" type="slidenum">
              <a:rPr lang="en-GB" smtClean="0"/>
              <a:pPr/>
              <a:t>34</a:t>
            </a:fld>
            <a:r>
              <a:rPr lang="en-GB"/>
              <a:t> of 49</a:t>
            </a:r>
            <a:endParaRPr lang="en-GB" dirty="0"/>
          </a:p>
        </p:txBody>
      </p:sp>
    </p:spTree>
    <p:extLst>
      <p:ext uri="{BB962C8B-B14F-4D97-AF65-F5344CB8AC3E}">
        <p14:creationId xmlns:p14="http://schemas.microsoft.com/office/powerpoint/2010/main" val="762465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F8212A7-3C7F-4BE2-B319-DF2AA67237BC}"/>
              </a:ext>
            </a:extLst>
          </p:cNvPr>
          <p:cNvPicPr>
            <a:picLocks noGrp="1" noChangeAspect="1"/>
          </p:cNvPicPr>
          <p:nvPr>
            <p:ph idx="1"/>
          </p:nvPr>
        </p:nvPicPr>
        <p:blipFill>
          <a:blip r:embed="rId2"/>
          <a:stretch>
            <a:fillRect/>
          </a:stretch>
        </p:blipFill>
        <p:spPr>
          <a:xfrm>
            <a:off x="196879" y="1142728"/>
            <a:ext cx="8321206" cy="4572544"/>
          </a:xfrm>
          <a:prstGeom prst="rect">
            <a:avLst/>
          </a:prstGeom>
        </p:spPr>
      </p:pic>
      <p:sp>
        <p:nvSpPr>
          <p:cNvPr id="2" name="Title 1">
            <a:extLst>
              <a:ext uri="{FF2B5EF4-FFF2-40B4-BE49-F238E27FC236}">
                <a16:creationId xmlns:a16="http://schemas.microsoft.com/office/drawing/2014/main" id="{F9D37D81-1E52-492F-91E7-65CDF3040D89}"/>
              </a:ext>
            </a:extLst>
          </p:cNvPr>
          <p:cNvSpPr>
            <a:spLocks noGrp="1"/>
          </p:cNvSpPr>
          <p:nvPr>
            <p:ph type="title"/>
          </p:nvPr>
        </p:nvSpPr>
        <p:spPr>
          <a:xfrm>
            <a:off x="2908557" y="-209437"/>
            <a:ext cx="5116092" cy="1143000"/>
          </a:xfrm>
        </p:spPr>
        <p:txBody>
          <a:bodyPr/>
          <a:lstStyle/>
          <a:p>
            <a:pPr algn="ctr"/>
            <a:r>
              <a:rPr lang="en-US" sz="3200" b="1" dirty="0">
                <a:latin typeface="Century Gothic" panose="020B0502020202020204" pitchFamily="34" charset="0"/>
              </a:rPr>
              <a:t>CIA Triad</a:t>
            </a:r>
          </a:p>
        </p:txBody>
      </p:sp>
      <p:pic>
        <p:nvPicPr>
          <p:cNvPr id="3" name="Picture 2" descr="https://qph.fs.quoracdn.net/main-qimg-9e1090ef4a3e9e3009d5dcce20cb5ade">
            <a:extLst>
              <a:ext uri="{FF2B5EF4-FFF2-40B4-BE49-F238E27FC236}">
                <a16:creationId xmlns:a16="http://schemas.microsoft.com/office/drawing/2014/main" id="{CC6DB5EB-9AD9-5610-5D44-450E3CD9C6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863" y="934336"/>
            <a:ext cx="2219864" cy="1486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8F742A-464A-9CCD-DCD3-E5A6E340C74C}"/>
              </a:ext>
            </a:extLst>
          </p:cNvPr>
          <p:cNvPicPr>
            <a:picLocks noChangeAspect="1"/>
          </p:cNvPicPr>
          <p:nvPr/>
        </p:nvPicPr>
        <p:blipFill>
          <a:blip r:embed="rId4"/>
          <a:stretch>
            <a:fillRect/>
          </a:stretch>
        </p:blipFill>
        <p:spPr>
          <a:xfrm>
            <a:off x="8639432" y="2420392"/>
            <a:ext cx="3355689" cy="1074154"/>
          </a:xfrm>
          <a:prstGeom prst="rect">
            <a:avLst/>
          </a:prstGeom>
        </p:spPr>
      </p:pic>
      <p:pic>
        <p:nvPicPr>
          <p:cNvPr id="5" name="Picture 4">
            <a:extLst>
              <a:ext uri="{FF2B5EF4-FFF2-40B4-BE49-F238E27FC236}">
                <a16:creationId xmlns:a16="http://schemas.microsoft.com/office/drawing/2014/main" id="{66646765-7850-4E70-F45D-AB75BFF8662B}"/>
              </a:ext>
            </a:extLst>
          </p:cNvPr>
          <p:cNvPicPr>
            <a:picLocks noChangeAspect="1"/>
          </p:cNvPicPr>
          <p:nvPr/>
        </p:nvPicPr>
        <p:blipFill>
          <a:blip r:embed="rId5"/>
          <a:stretch>
            <a:fillRect/>
          </a:stretch>
        </p:blipFill>
        <p:spPr>
          <a:xfrm>
            <a:off x="8677863" y="3429000"/>
            <a:ext cx="3438605" cy="1304012"/>
          </a:xfrm>
          <a:prstGeom prst="rect">
            <a:avLst/>
          </a:prstGeom>
        </p:spPr>
      </p:pic>
      <p:pic>
        <p:nvPicPr>
          <p:cNvPr id="6" name="Picture 5">
            <a:extLst>
              <a:ext uri="{FF2B5EF4-FFF2-40B4-BE49-F238E27FC236}">
                <a16:creationId xmlns:a16="http://schemas.microsoft.com/office/drawing/2014/main" id="{6AEB8F8D-49AC-7495-49EA-484816891C4B}"/>
              </a:ext>
            </a:extLst>
          </p:cNvPr>
          <p:cNvPicPr>
            <a:picLocks noChangeAspect="1"/>
          </p:cNvPicPr>
          <p:nvPr/>
        </p:nvPicPr>
        <p:blipFill>
          <a:blip r:embed="rId6"/>
          <a:stretch>
            <a:fillRect/>
          </a:stretch>
        </p:blipFill>
        <p:spPr>
          <a:xfrm>
            <a:off x="9174276" y="4733012"/>
            <a:ext cx="2286000" cy="1457325"/>
          </a:xfrm>
          <a:prstGeom prst="rect">
            <a:avLst/>
          </a:prstGeom>
        </p:spPr>
      </p:pic>
    </p:spTree>
    <p:extLst>
      <p:ext uri="{BB962C8B-B14F-4D97-AF65-F5344CB8AC3E}">
        <p14:creationId xmlns:p14="http://schemas.microsoft.com/office/powerpoint/2010/main" val="3708842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257160-708F-4CFD-A52F-25F428C43179}"/>
              </a:ext>
            </a:extLst>
          </p:cNvPr>
          <p:cNvSpPr>
            <a:spLocks noGrp="1"/>
          </p:cNvSpPr>
          <p:nvPr>
            <p:ph type="title"/>
          </p:nvPr>
        </p:nvSpPr>
        <p:spPr>
          <a:xfrm>
            <a:off x="529267" y="203706"/>
            <a:ext cx="10504442" cy="1143000"/>
          </a:xfrm>
        </p:spPr>
        <p:txBody>
          <a:bodyPr wrap="square" anchor="ctr">
            <a:normAutofit/>
          </a:bodyPr>
          <a:lstStyle/>
          <a:p>
            <a:pPr algn="ctr"/>
            <a:r>
              <a:rPr lang="en-US" sz="3200" b="1" dirty="0"/>
              <a:t>Authentication, Authorization and Accounting (AAA)</a:t>
            </a:r>
          </a:p>
        </p:txBody>
      </p:sp>
      <p:sp>
        <p:nvSpPr>
          <p:cNvPr id="3" name="Content Placeholder 2"/>
          <p:cNvSpPr>
            <a:spLocks noGrp="1"/>
          </p:cNvSpPr>
          <p:nvPr>
            <p:ph idx="1"/>
          </p:nvPr>
        </p:nvSpPr>
        <p:spPr>
          <a:xfrm>
            <a:off x="662315" y="1803602"/>
            <a:ext cx="10504441" cy="2671678"/>
          </a:xfrm>
        </p:spPr>
        <p:txBody>
          <a:bodyPr/>
          <a:lstStyle/>
          <a:p>
            <a:pPr lvl="1"/>
            <a:r>
              <a:rPr lang="en-US" sz="2800" dirty="0"/>
              <a:t>Verifying object </a:t>
            </a:r>
            <a:r>
              <a:rPr lang="en-US" sz="2800" b="1" dirty="0"/>
              <a:t>identification</a:t>
            </a:r>
            <a:r>
              <a:rPr lang="en-US" sz="2800" dirty="0"/>
              <a:t> (</a:t>
            </a:r>
            <a:r>
              <a:rPr lang="en-US" sz="2800" dirty="0">
                <a:solidFill>
                  <a:srgbClr val="FF0000"/>
                </a:solidFill>
              </a:rPr>
              <a:t>authentication</a:t>
            </a:r>
            <a:r>
              <a:rPr lang="en-US" sz="2800" dirty="0"/>
              <a:t>).</a:t>
            </a:r>
          </a:p>
          <a:p>
            <a:pPr lvl="1"/>
            <a:r>
              <a:rPr lang="en-US" sz="2800" dirty="0"/>
              <a:t>Ensuring object is assigned relevant </a:t>
            </a:r>
            <a:r>
              <a:rPr lang="en-US" sz="2800" b="1" dirty="0"/>
              <a:t>permissions</a:t>
            </a:r>
            <a:r>
              <a:rPr lang="en-US" sz="2800" dirty="0"/>
              <a:t> (</a:t>
            </a:r>
            <a:r>
              <a:rPr lang="en-US" sz="2800" dirty="0">
                <a:solidFill>
                  <a:srgbClr val="FF0000"/>
                </a:solidFill>
              </a:rPr>
              <a:t>authorization</a:t>
            </a:r>
            <a:r>
              <a:rPr lang="en-US" sz="2800" dirty="0"/>
              <a:t>).</a:t>
            </a:r>
          </a:p>
          <a:p>
            <a:pPr lvl="1"/>
            <a:r>
              <a:rPr lang="en-US" sz="2800" dirty="0"/>
              <a:t>Logging actions to create an </a:t>
            </a:r>
            <a:r>
              <a:rPr lang="en-US" sz="2800" b="1" dirty="0"/>
              <a:t>audit trail </a:t>
            </a:r>
            <a:r>
              <a:rPr lang="en-US" sz="2800" dirty="0"/>
              <a:t>(</a:t>
            </a:r>
            <a:r>
              <a:rPr lang="en-US" sz="2800" dirty="0">
                <a:solidFill>
                  <a:srgbClr val="FF0000"/>
                </a:solidFill>
              </a:rPr>
              <a:t>accounting</a:t>
            </a:r>
            <a:r>
              <a:rPr lang="en-US" sz="2800" dirty="0"/>
              <a:t>).</a:t>
            </a:r>
          </a:p>
          <a:p>
            <a:pPr>
              <a:spcBef>
                <a:spcPts val="1200"/>
              </a:spcBef>
            </a:pPr>
            <a:r>
              <a:rPr lang="en-US" sz="2800" dirty="0"/>
              <a:t>AAA solutions are the </a:t>
            </a:r>
            <a:r>
              <a:rPr lang="en-US" sz="2800" b="1" dirty="0"/>
              <a:t>gatekeepers</a:t>
            </a:r>
            <a:r>
              <a:rPr lang="en-US" sz="2800" dirty="0"/>
              <a:t> that provide access to services.</a:t>
            </a:r>
          </a:p>
        </p:txBody>
      </p:sp>
      <p:sp>
        <p:nvSpPr>
          <p:cNvPr id="2" name="Slide Number Placeholder 1">
            <a:extLst>
              <a:ext uri="{FF2B5EF4-FFF2-40B4-BE49-F238E27FC236}">
                <a16:creationId xmlns:a16="http://schemas.microsoft.com/office/drawing/2014/main" id="{1D11352C-1D4D-4E9F-81E6-F824613636A6}"/>
              </a:ext>
            </a:extLst>
          </p:cNvPr>
          <p:cNvSpPr>
            <a:spLocks noGrp="1"/>
          </p:cNvSpPr>
          <p:nvPr>
            <p:ph type="sldNum" sz="quarter" idx="4"/>
          </p:nvPr>
        </p:nvSpPr>
        <p:spPr/>
        <p:txBody>
          <a:bodyPr/>
          <a:lstStyle/>
          <a:p>
            <a:r>
              <a:rPr lang="en-GB"/>
              <a:t>Slide </a:t>
            </a:r>
            <a:fld id="{FE4A488E-0682-4674-AABE-524444E4E85E}" type="slidenum">
              <a:rPr lang="en-GB" smtClean="0"/>
              <a:pPr/>
              <a:t>36</a:t>
            </a:fld>
            <a:r>
              <a:rPr lang="en-GB"/>
              <a:t> of 49</a:t>
            </a:r>
            <a:endParaRPr lang="en-GB" dirty="0"/>
          </a:p>
        </p:txBody>
      </p:sp>
      <p:sp>
        <p:nvSpPr>
          <p:cNvPr id="5" name="Content Placeholder 2"/>
          <p:cNvSpPr txBox="1">
            <a:spLocks/>
          </p:cNvSpPr>
          <p:nvPr/>
        </p:nvSpPr>
        <p:spPr>
          <a:xfrm>
            <a:off x="529267" y="1304418"/>
            <a:ext cx="6973275" cy="605989"/>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BBE0E3"/>
              </a:buClr>
              <a:buNone/>
            </a:pPr>
            <a:r>
              <a:rPr lang="en-US" sz="2800" b="1" dirty="0">
                <a:solidFill>
                  <a:srgbClr val="C00000"/>
                </a:solidFill>
              </a:rPr>
              <a:t>Three separate identity-based tasks</a:t>
            </a:r>
            <a:r>
              <a:rPr lang="en-US" sz="2800" dirty="0">
                <a:solidFill>
                  <a:srgbClr val="C00000"/>
                </a:solidFill>
              </a:rPr>
              <a:t>.</a:t>
            </a:r>
          </a:p>
        </p:txBody>
      </p:sp>
      <p:grpSp>
        <p:nvGrpSpPr>
          <p:cNvPr id="18" name="Group 17"/>
          <p:cNvGrpSpPr/>
          <p:nvPr/>
        </p:nvGrpSpPr>
        <p:grpSpPr>
          <a:xfrm>
            <a:off x="2294850" y="4127863"/>
            <a:ext cx="6973275" cy="2352689"/>
            <a:chOff x="1133042" y="4008120"/>
            <a:chExt cx="6877916" cy="2605088"/>
          </a:xfrm>
        </p:grpSpPr>
        <p:pic>
          <p:nvPicPr>
            <p:cNvPr id="7" name="Picture 6"/>
            <p:cNvPicPr>
              <a:picLocks noChangeAspect="1"/>
            </p:cNvPicPr>
            <p:nvPr/>
          </p:nvPicPr>
          <p:blipFill>
            <a:blip r:embed="rId2"/>
            <a:stretch>
              <a:fillRect/>
            </a:stretch>
          </p:blipFill>
          <p:spPr>
            <a:xfrm>
              <a:off x="1414936" y="4440322"/>
              <a:ext cx="1151688" cy="15748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678336" y="4506997"/>
              <a:ext cx="949771" cy="1498600"/>
            </a:xfrm>
            <a:prstGeom prst="rect">
              <a:avLst/>
            </a:prstGeom>
            <a:ln>
              <a:noFill/>
            </a:ln>
            <a:effectLst>
              <a:outerShdw blurRad="292100" dist="139700" dir="2700000" algn="tl" rotWithShape="0">
                <a:srgbClr val="333333">
                  <a:alpha val="65000"/>
                </a:srgbClr>
              </a:outerShdw>
            </a:effectLst>
          </p:spPr>
        </p:pic>
        <p:grpSp>
          <p:nvGrpSpPr>
            <p:cNvPr id="16" name="Group 15"/>
            <p:cNvGrpSpPr/>
            <p:nvPr/>
          </p:nvGrpSpPr>
          <p:grpSpPr>
            <a:xfrm>
              <a:off x="1133042" y="5227722"/>
              <a:ext cx="6877916" cy="1310236"/>
              <a:chOff x="1183521" y="5227722"/>
              <a:chExt cx="6877916" cy="1310236"/>
            </a:xfrm>
          </p:grpSpPr>
          <p:cxnSp>
            <p:nvCxnSpPr>
              <p:cNvPr id="15" name="Straight Connector 14"/>
              <p:cNvCxnSpPr>
                <a:stCxn id="7" idx="3"/>
                <a:endCxn id="9" idx="1"/>
              </p:cNvCxnSpPr>
              <p:nvPr/>
            </p:nvCxnSpPr>
            <p:spPr>
              <a:xfrm>
                <a:off x="2617103" y="5227722"/>
                <a:ext cx="411171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83521" y="6079551"/>
                <a:ext cx="1923425" cy="458407"/>
              </a:xfrm>
              <a:prstGeom prst="rect">
                <a:avLst/>
              </a:prstGeom>
              <a:noFill/>
            </p:spPr>
            <p:txBody>
              <a:bodyPr wrap="square" rtlCol="0">
                <a:spAutoFit/>
              </a:bodyPr>
              <a:lstStyle/>
              <a:p>
                <a:pPr algn="ctr"/>
                <a:r>
                  <a:rPr lang="en-US" sz="1600" b="1" dirty="0">
                    <a:solidFill>
                      <a:srgbClr val="000000"/>
                    </a:solidFill>
                  </a:rPr>
                  <a:t>Authentication</a:t>
                </a:r>
              </a:p>
            </p:txBody>
          </p:sp>
          <p:sp>
            <p:nvSpPr>
              <p:cNvPr id="12" name="TextBox 11"/>
              <p:cNvSpPr txBox="1"/>
              <p:nvPr/>
            </p:nvSpPr>
            <p:spPr>
              <a:xfrm>
                <a:off x="3824831" y="6079550"/>
                <a:ext cx="1715474" cy="458406"/>
              </a:xfrm>
              <a:prstGeom prst="rect">
                <a:avLst/>
              </a:prstGeom>
              <a:noFill/>
            </p:spPr>
            <p:txBody>
              <a:bodyPr wrap="square" rtlCol="0">
                <a:spAutoFit/>
              </a:bodyPr>
              <a:lstStyle/>
              <a:p>
                <a:pPr algn="ctr"/>
                <a:r>
                  <a:rPr lang="en-US" sz="1600" b="1" dirty="0">
                    <a:solidFill>
                      <a:srgbClr val="000000"/>
                    </a:solidFill>
                  </a:rPr>
                  <a:t>Authorization</a:t>
                </a:r>
              </a:p>
            </p:txBody>
          </p:sp>
          <p:sp>
            <p:nvSpPr>
              <p:cNvPr id="13" name="TextBox 12"/>
              <p:cNvSpPr txBox="1"/>
              <p:nvPr/>
            </p:nvSpPr>
            <p:spPr>
              <a:xfrm>
                <a:off x="6345963" y="6079550"/>
                <a:ext cx="1715474" cy="458406"/>
              </a:xfrm>
              <a:prstGeom prst="rect">
                <a:avLst/>
              </a:prstGeom>
              <a:noFill/>
            </p:spPr>
            <p:txBody>
              <a:bodyPr wrap="square" rtlCol="0">
                <a:spAutoFit/>
              </a:bodyPr>
              <a:lstStyle/>
              <a:p>
                <a:pPr algn="ctr"/>
                <a:r>
                  <a:rPr lang="en-US" sz="1600" b="1" dirty="0">
                    <a:solidFill>
                      <a:srgbClr val="000000"/>
                    </a:solidFill>
                  </a:rPr>
                  <a:t>Accounting</a:t>
                </a:r>
              </a:p>
            </p:txBody>
          </p:sp>
        </p:grpSp>
        <p:pic>
          <p:nvPicPr>
            <p:cNvPr id="8" name="Picture 7"/>
            <p:cNvPicPr>
              <a:picLocks noChangeAspect="1"/>
            </p:cNvPicPr>
            <p:nvPr/>
          </p:nvPicPr>
          <p:blipFill>
            <a:blip r:embed="rId4"/>
            <a:stretch>
              <a:fillRect/>
            </a:stretch>
          </p:blipFill>
          <p:spPr>
            <a:xfrm>
              <a:off x="3319936" y="4008120"/>
              <a:ext cx="2605088" cy="260508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424680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9364" y="-5973"/>
            <a:ext cx="7254629" cy="844611"/>
          </a:xfrm>
        </p:spPr>
        <p:txBody>
          <a:bodyPr/>
          <a:lstStyle/>
          <a:p>
            <a:r>
              <a:rPr lang="en-US" sz="3200" b="1" dirty="0"/>
              <a:t>Authentication </a:t>
            </a:r>
          </a:p>
        </p:txBody>
      </p:sp>
      <p:sp>
        <p:nvSpPr>
          <p:cNvPr id="5" name="Content Placeholder 4"/>
          <p:cNvSpPr>
            <a:spLocks noGrp="1"/>
          </p:cNvSpPr>
          <p:nvPr>
            <p:ph idx="1"/>
          </p:nvPr>
        </p:nvSpPr>
        <p:spPr>
          <a:xfrm>
            <a:off x="405287" y="1757136"/>
            <a:ext cx="7080018" cy="4244494"/>
          </a:xfrm>
          <a:solidFill>
            <a:schemeClr val="bg1"/>
          </a:solidFill>
        </p:spPr>
        <p:txBody>
          <a:bodyPr/>
          <a:lstStyle/>
          <a:p>
            <a:r>
              <a:rPr lang="en-US" sz="2200" dirty="0"/>
              <a:t>Something you </a:t>
            </a:r>
            <a:r>
              <a:rPr lang="en-US" sz="2200" b="1" dirty="0"/>
              <a:t>are</a:t>
            </a:r>
          </a:p>
          <a:p>
            <a:pPr lvl="1"/>
            <a:r>
              <a:rPr lang="en-US" sz="2200" b="1" dirty="0"/>
              <a:t>Fingerprints</a:t>
            </a:r>
            <a:r>
              <a:rPr lang="en-US" sz="2200" dirty="0"/>
              <a:t>, </a:t>
            </a:r>
            <a:r>
              <a:rPr lang="en-US" sz="2200" b="1" dirty="0"/>
              <a:t>handprints</a:t>
            </a:r>
            <a:r>
              <a:rPr lang="en-US" sz="2200" dirty="0"/>
              <a:t>, and </a:t>
            </a:r>
            <a:r>
              <a:rPr lang="en-US" sz="2200" b="1" dirty="0"/>
              <a:t>retinal</a:t>
            </a:r>
            <a:r>
              <a:rPr lang="en-US" sz="2200" dirty="0"/>
              <a:t> patterns</a:t>
            </a:r>
          </a:p>
          <a:p>
            <a:r>
              <a:rPr lang="en-US" sz="2200" dirty="0"/>
              <a:t>Something you </a:t>
            </a:r>
            <a:r>
              <a:rPr lang="en-US" sz="2200" b="1" dirty="0"/>
              <a:t>have</a:t>
            </a:r>
          </a:p>
          <a:p>
            <a:pPr lvl="1"/>
            <a:r>
              <a:rPr lang="en-US" sz="2200" b="1" dirty="0"/>
              <a:t>Key</a:t>
            </a:r>
            <a:r>
              <a:rPr lang="en-US" sz="2200" dirty="0"/>
              <a:t> or </a:t>
            </a:r>
            <a:r>
              <a:rPr lang="en-US" sz="2200" b="1" dirty="0"/>
              <a:t>ID card</a:t>
            </a:r>
          </a:p>
          <a:p>
            <a:r>
              <a:rPr lang="en-US" sz="2200" dirty="0"/>
              <a:t>Something you </a:t>
            </a:r>
            <a:r>
              <a:rPr lang="en-US" sz="2200" b="1" dirty="0"/>
              <a:t>know</a:t>
            </a:r>
          </a:p>
          <a:p>
            <a:pPr lvl="1"/>
            <a:r>
              <a:rPr lang="en-US" sz="2200" b="1" dirty="0"/>
              <a:t>Password</a:t>
            </a:r>
            <a:r>
              <a:rPr lang="en-US" sz="2200" dirty="0"/>
              <a:t> or </a:t>
            </a:r>
            <a:r>
              <a:rPr lang="en-US" sz="2200" b="1" dirty="0"/>
              <a:t>PIN</a:t>
            </a:r>
          </a:p>
          <a:p>
            <a:r>
              <a:rPr lang="en-US" sz="2200" dirty="0"/>
              <a:t>Somewhere you </a:t>
            </a:r>
            <a:r>
              <a:rPr lang="en-US" sz="2200" b="1" dirty="0"/>
              <a:t>are or are not</a:t>
            </a:r>
          </a:p>
          <a:p>
            <a:pPr lvl="1"/>
            <a:r>
              <a:rPr lang="en-US" sz="2200" b="1" dirty="0"/>
              <a:t>IP</a:t>
            </a:r>
            <a:r>
              <a:rPr lang="en-US" sz="2200" dirty="0"/>
              <a:t> address or </a:t>
            </a:r>
            <a:r>
              <a:rPr lang="en-US" sz="2200" b="1" dirty="0"/>
              <a:t>GPS</a:t>
            </a:r>
            <a:r>
              <a:rPr lang="en-US" sz="2200" dirty="0"/>
              <a:t> location</a:t>
            </a:r>
          </a:p>
          <a:p>
            <a:r>
              <a:rPr lang="en-US" sz="2200" dirty="0"/>
              <a:t>Something you </a:t>
            </a:r>
            <a:r>
              <a:rPr lang="en-US" sz="2200" b="1" dirty="0"/>
              <a:t>do</a:t>
            </a:r>
          </a:p>
          <a:p>
            <a:pPr lvl="1"/>
            <a:r>
              <a:rPr lang="en-US" sz="2200" b="1" dirty="0"/>
              <a:t>Keystroke</a:t>
            </a:r>
            <a:r>
              <a:rPr lang="en-US" sz="2200" dirty="0"/>
              <a:t> </a:t>
            </a:r>
            <a:r>
              <a:rPr lang="en-US" sz="2200" b="1" dirty="0"/>
              <a:t>patterns</a:t>
            </a:r>
            <a:r>
              <a:rPr lang="en-US" sz="2200" dirty="0"/>
              <a:t> or tracing </a:t>
            </a:r>
            <a:r>
              <a:rPr lang="en-US" sz="2200" b="1" dirty="0"/>
              <a:t>picture</a:t>
            </a:r>
            <a:r>
              <a:rPr lang="en-US" sz="2200" dirty="0"/>
              <a:t> </a:t>
            </a:r>
            <a:r>
              <a:rPr lang="en-US" sz="2200" b="1" dirty="0"/>
              <a:t>passwords</a:t>
            </a: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5289" y="4692513"/>
            <a:ext cx="3489397" cy="90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content\093022\fingerprint_scann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326" y="3123386"/>
            <a:ext cx="1283151" cy="151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D:\content\093022\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4525" y="2490698"/>
            <a:ext cx="825335" cy="184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 descr="Image result for login scree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AutoShape 4" descr="Image result for login screen"/>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5"/>
          <a:stretch>
            <a:fillRect/>
          </a:stretch>
        </p:blipFill>
        <p:spPr>
          <a:xfrm>
            <a:off x="6248400" y="2735607"/>
            <a:ext cx="4652030" cy="1386785"/>
          </a:xfrm>
          <a:prstGeom prst="rect">
            <a:avLst/>
          </a:prstGeom>
        </p:spPr>
      </p:pic>
      <p:pic>
        <p:nvPicPr>
          <p:cNvPr id="11" name="Picture 10"/>
          <p:cNvPicPr>
            <a:picLocks noChangeAspect="1"/>
          </p:cNvPicPr>
          <p:nvPr/>
        </p:nvPicPr>
        <p:blipFill>
          <a:blip r:embed="rId6"/>
          <a:stretch>
            <a:fillRect/>
          </a:stretch>
        </p:blipFill>
        <p:spPr>
          <a:xfrm>
            <a:off x="8146610" y="214744"/>
            <a:ext cx="3828812" cy="2158280"/>
          </a:xfrm>
          <a:prstGeom prst="rect">
            <a:avLst/>
          </a:prstGeom>
        </p:spPr>
      </p:pic>
      <p:sp>
        <p:nvSpPr>
          <p:cNvPr id="6" name="TextBox 5">
            <a:extLst>
              <a:ext uri="{FF2B5EF4-FFF2-40B4-BE49-F238E27FC236}">
                <a16:creationId xmlns:a16="http://schemas.microsoft.com/office/drawing/2014/main" id="{575D4A9A-6F95-F419-AB61-197CAF4553E5}"/>
              </a:ext>
            </a:extLst>
          </p:cNvPr>
          <p:cNvSpPr txBox="1"/>
          <p:nvPr/>
        </p:nvSpPr>
        <p:spPr>
          <a:xfrm>
            <a:off x="317982" y="926138"/>
            <a:ext cx="7254628" cy="830997"/>
          </a:xfrm>
          <a:prstGeom prst="rect">
            <a:avLst/>
          </a:prstGeom>
          <a:noFill/>
        </p:spPr>
        <p:txBody>
          <a:bodyPr wrap="square">
            <a:spAutoFit/>
          </a:bodyPr>
          <a:lstStyle/>
          <a:p>
            <a:pPr marL="0" indent="0" algn="just">
              <a:buNone/>
            </a:pPr>
            <a:r>
              <a:rPr lang="en-US" sz="2400" dirty="0">
                <a:solidFill>
                  <a:schemeClr val="accent6">
                    <a:lumMod val="60000"/>
                    <a:lumOff val="40000"/>
                  </a:schemeClr>
                </a:solidFill>
              </a:rPr>
              <a:t>A method of validating </a:t>
            </a:r>
            <a:r>
              <a:rPr lang="en-US" sz="2400" dirty="0">
                <a:solidFill>
                  <a:srgbClr val="FF0000"/>
                </a:solidFill>
              </a:rPr>
              <a:t>unique</a:t>
            </a:r>
            <a:r>
              <a:rPr lang="en-US" sz="2400" dirty="0">
                <a:solidFill>
                  <a:schemeClr val="accent6">
                    <a:lumMod val="60000"/>
                    <a:lumOff val="40000"/>
                  </a:schemeClr>
                </a:solidFill>
              </a:rPr>
              <a:t> </a:t>
            </a:r>
            <a:r>
              <a:rPr lang="en-US" sz="2400" dirty="0">
                <a:solidFill>
                  <a:srgbClr val="FF0000"/>
                </a:solidFill>
              </a:rPr>
              <a:t>credentials</a:t>
            </a:r>
            <a:r>
              <a:rPr lang="en-US" sz="2400" dirty="0">
                <a:solidFill>
                  <a:schemeClr val="accent6">
                    <a:lumMod val="60000"/>
                    <a:lumOff val="40000"/>
                  </a:schemeClr>
                </a:solidFill>
              </a:rPr>
              <a:t> of an entity / object / individual.</a:t>
            </a:r>
          </a:p>
        </p:txBody>
      </p:sp>
    </p:spTree>
    <p:extLst>
      <p:ext uri="{BB962C8B-B14F-4D97-AF65-F5344CB8AC3E}">
        <p14:creationId xmlns:p14="http://schemas.microsoft.com/office/powerpoint/2010/main" val="86460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1557" y="223004"/>
            <a:ext cx="6898413" cy="844611"/>
          </a:xfrm>
        </p:spPr>
        <p:txBody>
          <a:bodyPr/>
          <a:lstStyle/>
          <a:p>
            <a:pPr algn="ctr"/>
            <a:r>
              <a:rPr lang="en-US" sz="3200" b="1" dirty="0"/>
              <a:t>Authorization</a:t>
            </a:r>
          </a:p>
        </p:txBody>
      </p:sp>
      <p:sp>
        <p:nvSpPr>
          <p:cNvPr id="2" name="Slide Number Placeholder 1">
            <a:extLst>
              <a:ext uri="{FF2B5EF4-FFF2-40B4-BE49-F238E27FC236}">
                <a16:creationId xmlns:a16="http://schemas.microsoft.com/office/drawing/2014/main" id="{DFE3D1BF-4CC6-4390-A8E6-1AE71A11B8F5}"/>
              </a:ext>
            </a:extLst>
          </p:cNvPr>
          <p:cNvSpPr>
            <a:spLocks noGrp="1"/>
          </p:cNvSpPr>
          <p:nvPr>
            <p:ph type="sldNum" sz="quarter" idx="4"/>
          </p:nvPr>
        </p:nvSpPr>
        <p:spPr/>
        <p:txBody>
          <a:bodyPr/>
          <a:lstStyle/>
          <a:p>
            <a:r>
              <a:rPr lang="en-GB"/>
              <a:t>Slide </a:t>
            </a:r>
            <a:fld id="{FE4A488E-0682-4674-AABE-524444E4E85E}" type="slidenum">
              <a:rPr lang="en-GB" smtClean="0"/>
              <a:pPr/>
              <a:t>38</a:t>
            </a:fld>
            <a:r>
              <a:rPr lang="en-GB"/>
              <a:t> of 49</a:t>
            </a:r>
            <a:endParaRPr lang="en-GB" dirty="0"/>
          </a:p>
        </p:txBody>
      </p:sp>
      <p:grpSp>
        <p:nvGrpSpPr>
          <p:cNvPr id="3" name="Group 2"/>
          <p:cNvGrpSpPr/>
          <p:nvPr/>
        </p:nvGrpSpPr>
        <p:grpSpPr>
          <a:xfrm>
            <a:off x="326633" y="4206240"/>
            <a:ext cx="11207870" cy="1718987"/>
            <a:chOff x="1116208" y="3967473"/>
            <a:chExt cx="6847944" cy="609600"/>
          </a:xfrm>
        </p:grpSpPr>
        <p:sp>
          <p:nvSpPr>
            <p:cNvPr id="10" name="AutoShape 304"/>
            <p:cNvSpPr>
              <a:spLocks noChangeArrowheads="1"/>
            </p:cNvSpPr>
            <p:nvPr/>
          </p:nvSpPr>
          <p:spPr bwMode="auto">
            <a:xfrm>
              <a:off x="2667000" y="3967473"/>
              <a:ext cx="762000" cy="609600"/>
            </a:xfrm>
            <a:prstGeom prst="rightArrow">
              <a:avLst>
                <a:gd name="adj1" fmla="val 52602"/>
                <a:gd name="adj2" fmla="val 59572"/>
              </a:avLst>
            </a:prstGeom>
            <a:solidFill>
              <a:srgbClr val="009DDC"/>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fontAlgn="auto">
                <a:spcBef>
                  <a:spcPts val="0"/>
                </a:spcBef>
                <a:spcAft>
                  <a:spcPts val="0"/>
                </a:spcAft>
                <a:defRPr/>
              </a:pPr>
              <a:endParaRPr lang="en-US" kern="0" dirty="0">
                <a:solidFill>
                  <a:sysClr val="windowText" lastClr="000000"/>
                </a:solidFill>
              </a:endParaRPr>
            </a:p>
          </p:txBody>
        </p:sp>
        <p:sp>
          <p:nvSpPr>
            <p:cNvPr id="11" name="Rounded Rectangle 142"/>
            <p:cNvSpPr/>
            <p:nvPr/>
          </p:nvSpPr>
          <p:spPr>
            <a:xfrm>
              <a:off x="1116208" y="4134955"/>
              <a:ext cx="1308901"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fontAlgn="auto">
                <a:spcBef>
                  <a:spcPts val="0"/>
                </a:spcBef>
                <a:spcAft>
                  <a:spcPts val="0"/>
                </a:spcAft>
                <a:defRPr/>
              </a:pPr>
              <a:r>
                <a:rPr lang="en-US" sz="2400" b="1" kern="0" dirty="0">
                  <a:solidFill>
                    <a:srgbClr val="000000"/>
                  </a:solidFill>
                  <a:latin typeface="Calibri"/>
                  <a:cs typeface="Calibri"/>
                </a:rPr>
                <a:t>Identification</a:t>
              </a:r>
              <a:endParaRPr lang="en-US" sz="1300" b="1" kern="0" dirty="0">
                <a:solidFill>
                  <a:srgbClr val="000000"/>
                </a:solidFill>
                <a:latin typeface="Calibri"/>
                <a:cs typeface="Calibri"/>
              </a:endParaRPr>
            </a:p>
          </p:txBody>
        </p:sp>
        <p:sp>
          <p:nvSpPr>
            <p:cNvPr id="12" name="Rounded Rectangle 143"/>
            <p:cNvSpPr/>
            <p:nvPr/>
          </p:nvSpPr>
          <p:spPr>
            <a:xfrm>
              <a:off x="6668867" y="4134954"/>
              <a:ext cx="1295285" cy="274638"/>
            </a:xfrm>
            <a:prstGeom prst="roundRect">
              <a:avLst/>
            </a:prstGeom>
            <a:solidFill>
              <a:srgbClr val="009DDC"/>
            </a:soli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fontAlgn="auto">
                <a:spcBef>
                  <a:spcPts val="0"/>
                </a:spcBef>
                <a:spcAft>
                  <a:spcPts val="0"/>
                </a:spcAft>
                <a:defRPr/>
              </a:pPr>
              <a:r>
                <a:rPr lang="en-US" sz="2400" b="1" kern="0" dirty="0">
                  <a:solidFill>
                    <a:srgbClr val="FFFFFF"/>
                  </a:solidFill>
                  <a:latin typeface="Calibri"/>
                  <a:cs typeface="Calibri"/>
                </a:rPr>
                <a:t>Authorization</a:t>
              </a:r>
            </a:p>
          </p:txBody>
        </p:sp>
        <p:sp>
          <p:nvSpPr>
            <p:cNvPr id="13" name="AutoShape 304"/>
            <p:cNvSpPr>
              <a:spLocks noChangeArrowheads="1"/>
            </p:cNvSpPr>
            <p:nvPr/>
          </p:nvSpPr>
          <p:spPr bwMode="auto">
            <a:xfrm>
              <a:off x="5511798" y="3967473"/>
              <a:ext cx="762000" cy="609600"/>
            </a:xfrm>
            <a:prstGeom prst="rightArrow">
              <a:avLst>
                <a:gd name="adj1" fmla="val 52602"/>
                <a:gd name="adj2" fmla="val 59572"/>
              </a:avLst>
            </a:prstGeom>
            <a:solidFill>
              <a:srgbClr val="009DDC"/>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fontAlgn="auto">
                <a:spcBef>
                  <a:spcPts val="0"/>
                </a:spcBef>
                <a:spcAft>
                  <a:spcPts val="0"/>
                </a:spcAft>
                <a:defRPr/>
              </a:pPr>
              <a:endParaRPr lang="en-US" kern="0" dirty="0">
                <a:solidFill>
                  <a:sysClr val="windowText" lastClr="000000"/>
                </a:solidFill>
              </a:endParaRPr>
            </a:p>
          </p:txBody>
        </p:sp>
        <p:sp>
          <p:nvSpPr>
            <p:cNvPr id="14" name="Rounded Rectangle 142"/>
            <p:cNvSpPr/>
            <p:nvPr/>
          </p:nvSpPr>
          <p:spPr>
            <a:xfrm>
              <a:off x="3824069" y="4134955"/>
              <a:ext cx="1328655" cy="274637"/>
            </a:xfrm>
            <a:prstGeom prst="roundRect">
              <a:avLst/>
            </a:prstGeom>
            <a:gradFill flip="none" rotWithShape="0">
              <a:gsLst>
                <a:gs pos="0">
                  <a:srgbClr val="FFFFFF">
                    <a:lumMod val="92000"/>
                  </a:srgbClr>
                </a:gs>
                <a:gs pos="100000">
                  <a:srgbClr val="FFFFFF"/>
                </a:gs>
              </a:gsLst>
              <a:lin ang="2700000" scaled="1"/>
              <a:tileRect/>
            </a:gradFill>
            <a:ln w="25400" cap="flat" cmpd="sng" algn="ctr">
              <a:noFill/>
              <a:prstDash val="solid"/>
            </a:ln>
            <a:effectLst>
              <a:outerShdw blurRad="38100" dist="25400" dir="2700000" sx="99000" sy="99000" algn="tl" rotWithShape="0">
                <a:prstClr val="black">
                  <a:alpha val="75000"/>
                </a:prstClr>
              </a:outerShdw>
            </a:effectLst>
          </p:spPr>
          <p:txBody>
            <a:bodyPr anchor="ctr"/>
            <a:lstStyle/>
            <a:p>
              <a:pPr algn="ctr" fontAlgn="auto">
                <a:spcBef>
                  <a:spcPts val="0"/>
                </a:spcBef>
                <a:spcAft>
                  <a:spcPts val="0"/>
                </a:spcAft>
                <a:defRPr/>
              </a:pPr>
              <a:r>
                <a:rPr lang="en-US" sz="2400" b="1" kern="0" dirty="0">
                  <a:solidFill>
                    <a:srgbClr val="000000"/>
                  </a:solidFill>
                  <a:latin typeface="Calibri"/>
                  <a:cs typeface="Calibri"/>
                </a:rPr>
                <a:t>Authentication</a:t>
              </a:r>
            </a:p>
          </p:txBody>
        </p:sp>
      </p:grpSp>
      <p:sp>
        <p:nvSpPr>
          <p:cNvPr id="15" name="Content Placeholder 2"/>
          <p:cNvSpPr txBox="1">
            <a:spLocks/>
          </p:cNvSpPr>
          <p:nvPr/>
        </p:nvSpPr>
        <p:spPr>
          <a:xfrm>
            <a:off x="979714" y="1918714"/>
            <a:ext cx="10332720" cy="190870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009DDC"/>
              </a:buClr>
              <a:buSzTx/>
              <a:buFont typeface="Arial"/>
              <a:buChar char="•"/>
              <a:tabLst/>
              <a:defRPr sz="1800" kern="1200" baseline="0">
                <a:solidFill>
                  <a:schemeClr val="tx1"/>
                </a:solidFill>
                <a:latin typeface="+mn-lt"/>
                <a:ea typeface="+mn-ea"/>
                <a:cs typeface="+mn-cs"/>
              </a:defRPr>
            </a:lvl1pPr>
            <a:lvl2pPr marL="742950" marR="0" indent="-285750" algn="l" defTabSz="457200" rtl="0" eaLnBrk="1" fontAlgn="auto" latinLnBrk="0" hangingPunct="1">
              <a:lnSpc>
                <a:spcPct val="100000"/>
              </a:lnSpc>
              <a:spcBef>
                <a:spcPct val="20000"/>
              </a:spcBef>
              <a:spcAft>
                <a:spcPts val="0"/>
              </a:spcAft>
              <a:buClr>
                <a:srgbClr val="009DDC"/>
              </a:buClr>
              <a:buSzTx/>
              <a:buFont typeface="Arial"/>
              <a:buChar char="•"/>
              <a:tabLst/>
              <a:defRPr sz="1600" kern="1200" baseline="0">
                <a:solidFill>
                  <a:schemeClr val="tx1"/>
                </a:solidFill>
                <a:latin typeface="+mn-lt"/>
                <a:ea typeface="+mn-ea"/>
                <a:cs typeface="+mn-cs"/>
              </a:defRPr>
            </a:lvl2pPr>
            <a:lvl3pPr marL="1143000" marR="0" indent="-228600" algn="l" defTabSz="457200" rtl="0" eaLnBrk="1" fontAlgn="auto" latinLnBrk="0" hangingPunct="1">
              <a:lnSpc>
                <a:spcPct val="100000"/>
              </a:lnSpc>
              <a:spcBef>
                <a:spcPct val="20000"/>
              </a:spcBef>
              <a:spcAft>
                <a:spcPts val="0"/>
              </a:spcAft>
              <a:buClr>
                <a:srgbClr val="009DDC"/>
              </a:buClr>
              <a:buSzTx/>
              <a:buFont typeface="Arial"/>
              <a:buChar char="•"/>
              <a:tabLst/>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10000"/>
              </a:lnSpc>
              <a:spcBef>
                <a:spcPts val="1800"/>
              </a:spcBef>
              <a:buClr>
                <a:schemeClr val="accent1"/>
              </a:buClr>
            </a:pPr>
            <a:r>
              <a:rPr lang="en-US" sz="2800" dirty="0"/>
              <a:t>After successful authentication, the system determines which </a:t>
            </a:r>
            <a:r>
              <a:rPr lang="en-US" sz="2800" b="1" dirty="0"/>
              <a:t>resources</a:t>
            </a:r>
            <a:r>
              <a:rPr lang="en-US" sz="2800" dirty="0"/>
              <a:t> the entity is authorized to access.</a:t>
            </a:r>
          </a:p>
          <a:p>
            <a:pPr algn="just">
              <a:lnSpc>
                <a:spcPct val="110000"/>
              </a:lnSpc>
              <a:spcBef>
                <a:spcPts val="1800"/>
              </a:spcBef>
              <a:buClr>
                <a:schemeClr val="accent1"/>
              </a:buClr>
            </a:pPr>
            <a:r>
              <a:rPr lang="en-US" sz="2800" dirty="0"/>
              <a:t>Privileges are </a:t>
            </a:r>
            <a:r>
              <a:rPr lang="en-US" sz="2800" b="1" dirty="0"/>
              <a:t>assigned</a:t>
            </a:r>
            <a:r>
              <a:rPr lang="en-US" sz="2800" dirty="0"/>
              <a:t> in advance, when the account is set up</a:t>
            </a:r>
          </a:p>
        </p:txBody>
      </p:sp>
      <p:sp>
        <p:nvSpPr>
          <p:cNvPr id="16" name="Content Placeholder 2"/>
          <p:cNvSpPr txBox="1">
            <a:spLocks/>
          </p:cNvSpPr>
          <p:nvPr/>
        </p:nvSpPr>
        <p:spPr>
          <a:xfrm>
            <a:off x="326633" y="1157404"/>
            <a:ext cx="11495253"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800" dirty="0">
                <a:solidFill>
                  <a:schemeClr val="accent6">
                    <a:lumMod val="60000"/>
                    <a:lumOff val="40000"/>
                  </a:schemeClr>
                </a:solidFill>
              </a:rPr>
              <a:t>The process of determining what </a:t>
            </a:r>
            <a:r>
              <a:rPr lang="en-US" sz="2800" dirty="0">
                <a:solidFill>
                  <a:srgbClr val="FF0000"/>
                </a:solidFill>
              </a:rPr>
              <a:t>privileges</a:t>
            </a:r>
            <a:r>
              <a:rPr lang="en-US" sz="2800" dirty="0">
                <a:solidFill>
                  <a:schemeClr val="accent6">
                    <a:lumMod val="60000"/>
                    <a:lumOff val="40000"/>
                  </a:schemeClr>
                </a:solidFill>
              </a:rPr>
              <a:t> a particular entity has.</a:t>
            </a:r>
          </a:p>
        </p:txBody>
      </p:sp>
    </p:spTree>
    <p:extLst>
      <p:ext uri="{BB962C8B-B14F-4D97-AF65-F5344CB8AC3E}">
        <p14:creationId xmlns:p14="http://schemas.microsoft.com/office/powerpoint/2010/main" val="2427494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3873" y="1290638"/>
            <a:ext cx="11747500" cy="2130379"/>
          </a:xfrm>
        </p:spPr>
        <p:txBody>
          <a:bodyPr/>
          <a:lstStyle/>
          <a:p>
            <a:r>
              <a:rPr lang="en-US" sz="3600" dirty="0"/>
              <a:t>Typical information that is gathered in accounting may be: </a:t>
            </a:r>
          </a:p>
          <a:p>
            <a:pPr lvl="1"/>
            <a:r>
              <a:rPr lang="en-US" sz="2400" dirty="0"/>
              <a:t>the </a:t>
            </a:r>
            <a:r>
              <a:rPr lang="en-US" sz="2400" b="1" dirty="0"/>
              <a:t>identity</a:t>
            </a:r>
            <a:r>
              <a:rPr lang="en-US" sz="2400" dirty="0"/>
              <a:t> of the </a:t>
            </a:r>
            <a:r>
              <a:rPr lang="en-US" sz="2400" b="1" dirty="0"/>
              <a:t>user</a:t>
            </a:r>
            <a:r>
              <a:rPr lang="en-US" sz="2400" dirty="0"/>
              <a:t>, </a:t>
            </a:r>
          </a:p>
          <a:p>
            <a:pPr lvl="1"/>
            <a:r>
              <a:rPr lang="en-US" sz="2400" dirty="0"/>
              <a:t>the </a:t>
            </a:r>
            <a:r>
              <a:rPr lang="en-US" sz="2400" b="1" dirty="0"/>
              <a:t>nature</a:t>
            </a:r>
            <a:r>
              <a:rPr lang="en-US" sz="2400" dirty="0"/>
              <a:t> of the </a:t>
            </a:r>
            <a:r>
              <a:rPr lang="en-US" sz="2400" b="1" dirty="0"/>
              <a:t>service</a:t>
            </a:r>
            <a:r>
              <a:rPr lang="en-US" sz="2400" dirty="0"/>
              <a:t> delivered, </a:t>
            </a:r>
          </a:p>
          <a:p>
            <a:pPr lvl="1"/>
            <a:r>
              <a:rPr lang="en-US" sz="2400" dirty="0"/>
              <a:t>when the service </a:t>
            </a:r>
            <a:r>
              <a:rPr lang="en-US" sz="2400" b="1" dirty="0"/>
              <a:t>began</a:t>
            </a:r>
            <a:r>
              <a:rPr lang="en-US" sz="2400" dirty="0"/>
              <a:t>, and when it </a:t>
            </a:r>
            <a:r>
              <a:rPr lang="en-US" sz="2400" b="1" dirty="0"/>
              <a:t>ended</a:t>
            </a:r>
            <a:r>
              <a:rPr lang="en-US" sz="2400" dirty="0"/>
              <a:t>. </a:t>
            </a:r>
          </a:p>
          <a:p>
            <a:endParaRPr lang="en-US" sz="3200" dirty="0"/>
          </a:p>
          <a:p>
            <a:endParaRPr lang="en-GB" sz="3200" dirty="0"/>
          </a:p>
        </p:txBody>
      </p:sp>
      <p:sp>
        <p:nvSpPr>
          <p:cNvPr id="41986" name="Title 1"/>
          <p:cNvSpPr>
            <a:spLocks noGrp="1"/>
          </p:cNvSpPr>
          <p:nvPr>
            <p:ph type="title"/>
          </p:nvPr>
        </p:nvSpPr>
        <p:spPr>
          <a:xfrm>
            <a:off x="210627" y="179388"/>
            <a:ext cx="10457373" cy="1143000"/>
          </a:xfrm>
        </p:spPr>
        <p:txBody>
          <a:bodyPr/>
          <a:lstStyle/>
          <a:p>
            <a:pPr algn="ctr"/>
            <a:r>
              <a:rPr lang="en-US" altLang="en-US" sz="3200" b="1" dirty="0"/>
              <a:t>Accounting</a:t>
            </a:r>
          </a:p>
        </p:txBody>
      </p:sp>
      <p:pic>
        <p:nvPicPr>
          <p:cNvPr id="5" name="Picture 4">
            <a:extLst>
              <a:ext uri="{FF2B5EF4-FFF2-40B4-BE49-F238E27FC236}">
                <a16:creationId xmlns:a16="http://schemas.microsoft.com/office/drawing/2014/main" id="{04BC4FF3-CE13-BFB2-E3FE-8728851B2D08}"/>
              </a:ext>
            </a:extLst>
          </p:cNvPr>
          <p:cNvPicPr>
            <a:picLocks noChangeAspect="1"/>
          </p:cNvPicPr>
          <p:nvPr/>
        </p:nvPicPr>
        <p:blipFill>
          <a:blip r:embed="rId2"/>
          <a:stretch>
            <a:fillRect/>
          </a:stretch>
        </p:blipFill>
        <p:spPr>
          <a:xfrm>
            <a:off x="5655212" y="3801874"/>
            <a:ext cx="6175717" cy="2589073"/>
          </a:xfrm>
          <a:prstGeom prst="rect">
            <a:avLst/>
          </a:prstGeom>
        </p:spPr>
      </p:pic>
    </p:spTree>
    <p:extLst>
      <p:ext uri="{BB962C8B-B14F-4D97-AF65-F5344CB8AC3E}">
        <p14:creationId xmlns:p14="http://schemas.microsoft.com/office/powerpoint/2010/main" val="367761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6B8D6-709A-4A6F-BE28-80D4EF311401}"/>
              </a:ext>
            </a:extLst>
          </p:cNvPr>
          <p:cNvSpPr>
            <a:spLocks noGrp="1"/>
          </p:cNvSpPr>
          <p:nvPr>
            <p:ph idx="1"/>
          </p:nvPr>
        </p:nvSpPr>
        <p:spPr/>
        <p:txBody>
          <a:bodyPr/>
          <a:lstStyle/>
          <a:p>
            <a:r>
              <a:rPr lang="en-US" sz="3600" dirty="0"/>
              <a:t>At the end of this topic, You should be able to</a:t>
            </a:r>
          </a:p>
          <a:p>
            <a:pPr lvl="1"/>
            <a:r>
              <a:rPr lang="en-US" sz="2800" dirty="0"/>
              <a:t>Explain </a:t>
            </a:r>
            <a:r>
              <a:rPr lang="en-US" sz="2800" b="1" dirty="0"/>
              <a:t>overview</a:t>
            </a:r>
            <a:r>
              <a:rPr lang="en-US" sz="2800" dirty="0"/>
              <a:t> of security technologies and common </a:t>
            </a:r>
            <a:r>
              <a:rPr lang="en-US" sz="2800" b="1" dirty="0"/>
              <a:t>terms</a:t>
            </a:r>
          </a:p>
          <a:p>
            <a:pPr lvl="1"/>
            <a:r>
              <a:rPr lang="en-US" sz="2800" dirty="0"/>
              <a:t>Explain security </a:t>
            </a:r>
            <a:r>
              <a:rPr lang="en-US" sz="2800" b="1" dirty="0"/>
              <a:t>concepts</a:t>
            </a:r>
            <a:r>
              <a:rPr lang="en-US" sz="2800" dirty="0"/>
              <a:t> and </a:t>
            </a:r>
            <a:r>
              <a:rPr lang="en-US" sz="2800" b="1" dirty="0"/>
              <a:t>models</a:t>
            </a:r>
          </a:p>
          <a:p>
            <a:pPr lvl="1"/>
            <a:r>
              <a:rPr lang="en-US" sz="2800" dirty="0"/>
              <a:t>Explain the concept </a:t>
            </a:r>
            <a:r>
              <a:rPr lang="en-US" sz="2800" b="1" dirty="0"/>
              <a:t>of defense in depth</a:t>
            </a:r>
          </a:p>
        </p:txBody>
      </p:sp>
      <p:sp>
        <p:nvSpPr>
          <p:cNvPr id="2" name="Title 1">
            <a:extLst>
              <a:ext uri="{FF2B5EF4-FFF2-40B4-BE49-F238E27FC236}">
                <a16:creationId xmlns:a16="http://schemas.microsoft.com/office/drawing/2014/main" id="{B35B0400-06F7-4593-A1C8-6EE317EA1D11}"/>
              </a:ext>
            </a:extLst>
          </p:cNvPr>
          <p:cNvSpPr>
            <a:spLocks noGrp="1"/>
          </p:cNvSpPr>
          <p:nvPr>
            <p:ph type="title"/>
          </p:nvPr>
        </p:nvSpPr>
        <p:spPr/>
        <p:txBody>
          <a:bodyPr/>
          <a:lstStyle/>
          <a:p>
            <a:pPr algn="ctr"/>
            <a:r>
              <a:rPr lang="en-US" sz="3200" b="1" dirty="0"/>
              <a:t>Learning Outcomes</a:t>
            </a:r>
          </a:p>
        </p:txBody>
      </p:sp>
    </p:spTree>
    <p:extLst>
      <p:ext uri="{BB962C8B-B14F-4D97-AF65-F5344CB8AC3E}">
        <p14:creationId xmlns:p14="http://schemas.microsoft.com/office/powerpoint/2010/main" val="3187889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32A14B7-2420-4A3C-AF96-61643B9482C7}"/>
              </a:ext>
            </a:extLst>
          </p:cNvPr>
          <p:cNvGrpSpPr/>
          <p:nvPr/>
        </p:nvGrpSpPr>
        <p:grpSpPr>
          <a:xfrm>
            <a:off x="1902971" y="634585"/>
            <a:ext cx="8386059" cy="5688305"/>
            <a:chOff x="378970" y="634584"/>
            <a:chExt cx="8386059" cy="5688305"/>
          </a:xfrm>
        </p:grpSpPr>
        <p:pic>
          <p:nvPicPr>
            <p:cNvPr id="8" name="Picture 7" descr="Icon&#10;&#10;Description automatically generated">
              <a:extLst>
                <a:ext uri="{FF2B5EF4-FFF2-40B4-BE49-F238E27FC236}">
                  <a16:creationId xmlns:a16="http://schemas.microsoft.com/office/drawing/2014/main" id="{DCA48DCA-0F56-4E32-8181-C81F07EF561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8970" y="2926365"/>
              <a:ext cx="2819159" cy="2819159"/>
            </a:xfrm>
            <a:prstGeom prst="rect">
              <a:avLst/>
            </a:prstGeom>
          </p:spPr>
        </p:pic>
        <p:pic>
          <p:nvPicPr>
            <p:cNvPr id="12" name="Picture 11">
              <a:extLst>
                <a:ext uri="{FF2B5EF4-FFF2-40B4-BE49-F238E27FC236}">
                  <a16:creationId xmlns:a16="http://schemas.microsoft.com/office/drawing/2014/main" id="{BEA02173-98E4-4239-ACA1-A363F4A6E62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8832"/>
            <a:stretch/>
          </p:blipFill>
          <p:spPr>
            <a:xfrm>
              <a:off x="5474214" y="2573671"/>
              <a:ext cx="3290815" cy="3599218"/>
            </a:xfrm>
            <a:prstGeom prst="rect">
              <a:avLst/>
            </a:prstGeom>
          </p:spPr>
        </p:pic>
        <p:pic>
          <p:nvPicPr>
            <p:cNvPr id="13" name="Picture 12" descr="Icon&#10;&#10;Description automatically generated">
              <a:extLst>
                <a:ext uri="{FF2B5EF4-FFF2-40B4-BE49-F238E27FC236}">
                  <a16:creationId xmlns:a16="http://schemas.microsoft.com/office/drawing/2014/main" id="{854861F7-4515-4DA3-827D-338FA735E13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208627" y="634584"/>
              <a:ext cx="4726745" cy="2808926"/>
            </a:xfrm>
            <a:prstGeom prst="rect">
              <a:avLst/>
            </a:prstGeom>
          </p:spPr>
        </p:pic>
        <p:pic>
          <p:nvPicPr>
            <p:cNvPr id="14" name="Picture 13" descr="Icon&#10;&#10;Description automatically generated">
              <a:extLst>
                <a:ext uri="{FF2B5EF4-FFF2-40B4-BE49-F238E27FC236}">
                  <a16:creationId xmlns:a16="http://schemas.microsoft.com/office/drawing/2014/main" id="{9311F311-1453-4722-AA58-A24736491F0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228105" y="3635102"/>
              <a:ext cx="2687787" cy="2687787"/>
            </a:xfrm>
            <a:prstGeom prst="rect">
              <a:avLst/>
            </a:prstGeom>
          </p:spPr>
        </p:pic>
      </p:grpSp>
      <p:sp>
        <p:nvSpPr>
          <p:cNvPr id="3" name="Slide Number Placeholder 2">
            <a:extLst>
              <a:ext uri="{FF2B5EF4-FFF2-40B4-BE49-F238E27FC236}">
                <a16:creationId xmlns:a16="http://schemas.microsoft.com/office/drawing/2014/main" id="{F6CFD079-8BBD-4EAB-87EA-A8DF5F770D70}"/>
              </a:ext>
            </a:extLst>
          </p:cNvPr>
          <p:cNvSpPr>
            <a:spLocks noGrp="1"/>
          </p:cNvSpPr>
          <p:nvPr>
            <p:ph type="sldNum" sz="quarter" idx="4294967295"/>
          </p:nvPr>
        </p:nvSpPr>
        <p:spPr>
          <a:xfrm>
            <a:off x="8610600" y="6597650"/>
            <a:ext cx="2057400" cy="260350"/>
          </a:xfrm>
          <a:prstGeom prst="rect">
            <a:avLst/>
          </a:prstGeom>
        </p:spPr>
        <p:txBody>
          <a:bodyPr/>
          <a:lstStyle/>
          <a:p>
            <a:r>
              <a:rPr lang="en-GB"/>
              <a:t>Slide </a:t>
            </a:r>
            <a:fld id="{FE4A488E-0682-4674-AABE-524444E4E85E}" type="slidenum">
              <a:rPr lang="en-GB" smtClean="0"/>
              <a:pPr/>
              <a:t>40</a:t>
            </a:fld>
            <a:r>
              <a:rPr lang="en-GB"/>
              <a:t> of 49</a:t>
            </a:r>
            <a:endParaRPr lang="en-GB" dirty="0"/>
          </a:p>
        </p:txBody>
      </p:sp>
    </p:spTree>
    <p:extLst>
      <p:ext uri="{BB962C8B-B14F-4D97-AF65-F5344CB8AC3E}">
        <p14:creationId xmlns:p14="http://schemas.microsoft.com/office/powerpoint/2010/main" val="3312964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325D26-C5B9-415A-B1F5-CD153AD5D937}"/>
              </a:ext>
            </a:extLst>
          </p:cNvPr>
          <p:cNvSpPr>
            <a:spLocks noGrp="1"/>
          </p:cNvSpPr>
          <p:nvPr>
            <p:ph idx="1"/>
          </p:nvPr>
        </p:nvSpPr>
        <p:spPr>
          <a:xfrm>
            <a:off x="804185" y="1697038"/>
            <a:ext cx="10457373" cy="4525962"/>
          </a:xfrm>
        </p:spPr>
        <p:txBody>
          <a:bodyPr/>
          <a:lstStyle/>
          <a:p>
            <a:pPr marL="0" indent="0" algn="just">
              <a:spcBef>
                <a:spcPct val="0"/>
              </a:spcBef>
              <a:spcAft>
                <a:spcPts val="600"/>
              </a:spcAft>
              <a:buClr>
                <a:srgbClr val="000000"/>
              </a:buClr>
              <a:buNone/>
              <a:defRPr/>
            </a:pPr>
            <a:r>
              <a:rPr lang="en-US" altLang="en-US" sz="2800" dirty="0" err="1">
                <a:solidFill>
                  <a:srgbClr val="0070C0"/>
                </a:solidFill>
                <a:latin typeface="Arial"/>
                <a:ea typeface="ＭＳ Ｐゴシック" charset="0"/>
              </a:rPr>
              <a:t>JSec</a:t>
            </a:r>
            <a:r>
              <a:rPr lang="en-US" altLang="en-US" sz="2800" dirty="0">
                <a:solidFill>
                  <a:srgbClr val="0070C0"/>
                </a:solidFill>
                <a:latin typeface="Arial"/>
                <a:ea typeface="ＭＳ Ｐゴシック" charset="0"/>
              </a:rPr>
              <a:t> is an IT consultancy firm which provides services to several government sectors. There are 20 consultants and 10 part time contractors working in this firm. The office is located at 7th </a:t>
            </a:r>
            <a:r>
              <a:rPr lang="en-US" altLang="en-US" sz="2800" dirty="0" err="1">
                <a:solidFill>
                  <a:srgbClr val="0070C0"/>
                </a:solidFill>
                <a:latin typeface="Arial"/>
                <a:ea typeface="ＭＳ Ｐゴシック" charset="0"/>
              </a:rPr>
              <a:t>storey</a:t>
            </a:r>
            <a:r>
              <a:rPr lang="en-US" altLang="en-US" sz="2800" dirty="0">
                <a:solidFill>
                  <a:srgbClr val="0070C0"/>
                </a:solidFill>
                <a:latin typeface="Arial"/>
                <a:ea typeface="ＭＳ Ｐゴシック" charset="0"/>
              </a:rPr>
              <a:t> of a 10-floor building in Putrajaya. There are other companies’ offices in the building. All these offices share 6 lifts. </a:t>
            </a:r>
            <a:r>
              <a:rPr lang="en-US" altLang="en-US" sz="2800" dirty="0" err="1">
                <a:solidFill>
                  <a:srgbClr val="0070C0"/>
                </a:solidFill>
                <a:latin typeface="Arial"/>
                <a:ea typeface="ＭＳ Ｐゴシック" charset="0"/>
              </a:rPr>
              <a:t>JSec</a:t>
            </a:r>
            <a:r>
              <a:rPr lang="en-US" altLang="en-US" sz="2800" dirty="0">
                <a:solidFill>
                  <a:srgbClr val="0070C0"/>
                </a:solidFill>
                <a:latin typeface="Arial"/>
                <a:ea typeface="ＭＳ Ｐゴシック" charset="0"/>
              </a:rPr>
              <a:t> has various IT systems on multiple servers which are linked together.</a:t>
            </a:r>
          </a:p>
          <a:p>
            <a:pPr marL="0" indent="0" algn="just">
              <a:spcBef>
                <a:spcPct val="0"/>
              </a:spcBef>
              <a:spcAft>
                <a:spcPts val="600"/>
              </a:spcAft>
              <a:buClr>
                <a:srgbClr val="000000"/>
              </a:buClr>
              <a:buNone/>
              <a:defRPr/>
            </a:pPr>
            <a:endParaRPr lang="en-US" altLang="en-US" sz="2800" dirty="0">
              <a:solidFill>
                <a:srgbClr val="0070C0"/>
              </a:solidFill>
              <a:latin typeface="Arial"/>
              <a:ea typeface="ＭＳ Ｐゴシック" charset="0"/>
            </a:endParaRPr>
          </a:p>
          <a:p>
            <a:pPr marL="0" indent="0" algn="just">
              <a:spcBef>
                <a:spcPct val="0"/>
              </a:spcBef>
              <a:spcAft>
                <a:spcPts val="600"/>
              </a:spcAft>
              <a:buClr>
                <a:srgbClr val="000000"/>
              </a:buClr>
              <a:buNone/>
              <a:defRPr/>
            </a:pPr>
            <a:r>
              <a:rPr lang="en-US" altLang="en-US" sz="2800" dirty="0">
                <a:solidFill>
                  <a:srgbClr val="000000"/>
                </a:solidFill>
                <a:latin typeface="Arial"/>
                <a:ea typeface="ＭＳ Ｐゴシック" charset="0"/>
              </a:rPr>
              <a:t>From the above scenario, identify the possible </a:t>
            </a:r>
            <a:r>
              <a:rPr lang="en-US" altLang="en-US" sz="2800" b="1" dirty="0">
                <a:solidFill>
                  <a:srgbClr val="FF0000"/>
                </a:solidFill>
                <a:latin typeface="Arial"/>
                <a:ea typeface="ＭＳ Ｐゴシック" charset="0"/>
              </a:rPr>
              <a:t>vulnerabilities</a:t>
            </a:r>
            <a:r>
              <a:rPr lang="en-US" altLang="en-US" sz="2800" dirty="0">
                <a:solidFill>
                  <a:srgbClr val="000000"/>
                </a:solidFill>
                <a:latin typeface="Arial"/>
                <a:ea typeface="ＭＳ Ｐゴシック" charset="0"/>
              </a:rPr>
              <a:t>  and </a:t>
            </a:r>
            <a:r>
              <a:rPr lang="en-US" altLang="en-US" sz="2800" b="1" dirty="0">
                <a:solidFill>
                  <a:srgbClr val="FF0000"/>
                </a:solidFill>
                <a:latin typeface="Arial"/>
                <a:ea typeface="ＭＳ Ｐゴシック" charset="0"/>
              </a:rPr>
              <a:t>potential threats</a:t>
            </a:r>
            <a:r>
              <a:rPr lang="en-US" altLang="en-US" sz="2800" dirty="0">
                <a:solidFill>
                  <a:srgbClr val="000000"/>
                </a:solidFill>
                <a:latin typeface="Arial"/>
                <a:ea typeface="ＭＳ Ｐゴシック" charset="0"/>
              </a:rPr>
              <a:t>.</a:t>
            </a:r>
            <a:endParaRPr lang="en-US" altLang="en-US" sz="2800" b="1" dirty="0">
              <a:solidFill>
                <a:srgbClr val="FF0000"/>
              </a:solidFill>
              <a:latin typeface="Arial"/>
              <a:ea typeface="ＭＳ Ｐゴシック" charset="0"/>
            </a:endParaRPr>
          </a:p>
          <a:p>
            <a:pPr marL="0" indent="0">
              <a:buNone/>
            </a:pPr>
            <a:endParaRPr lang="en-US" sz="2000" dirty="0"/>
          </a:p>
        </p:txBody>
      </p:sp>
      <p:sp>
        <p:nvSpPr>
          <p:cNvPr id="2" name="Title 1">
            <a:extLst>
              <a:ext uri="{FF2B5EF4-FFF2-40B4-BE49-F238E27FC236}">
                <a16:creationId xmlns:a16="http://schemas.microsoft.com/office/drawing/2014/main" id="{DF80A090-7949-419F-8545-F25010E6730D}"/>
              </a:ext>
            </a:extLst>
          </p:cNvPr>
          <p:cNvSpPr>
            <a:spLocks noGrp="1"/>
          </p:cNvSpPr>
          <p:nvPr>
            <p:ph type="title"/>
          </p:nvPr>
        </p:nvSpPr>
        <p:spPr/>
        <p:txBody>
          <a:bodyPr/>
          <a:lstStyle/>
          <a:p>
            <a:pPr algn="ctr"/>
            <a:r>
              <a:rPr lang="en-US" sz="3200" b="1" dirty="0"/>
              <a:t>Quick Review Question</a:t>
            </a:r>
          </a:p>
        </p:txBody>
      </p:sp>
    </p:spTree>
    <p:extLst>
      <p:ext uri="{BB962C8B-B14F-4D97-AF65-F5344CB8AC3E}">
        <p14:creationId xmlns:p14="http://schemas.microsoft.com/office/powerpoint/2010/main" val="293513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547254" y="858982"/>
          <a:ext cx="10792691" cy="5888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017782"/>
      </p:ext>
    </p:extLst>
  </p:cSld>
  <p:clrMapOvr>
    <a:masterClrMapping/>
  </p:clrMapOvr>
  <mc:AlternateContent xmlns:mc="http://schemas.openxmlformats.org/markup-compatibility/2006" xmlns:p14="http://schemas.microsoft.com/office/powerpoint/2010/main">
    <mc:Choice Requires="p14">
      <p:transition spd="slow" p14:dur="2000" advTm="8892"/>
    </mc:Choice>
    <mc:Fallback xmlns="">
      <p:transition spd="slow" advTm="889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altLang="en-US" sz="3200" dirty="0"/>
              <a:t>A successful organization should have </a:t>
            </a:r>
            <a:r>
              <a:rPr lang="en-US" altLang="en-US" sz="3200" b="1" dirty="0"/>
              <a:t>multiple layers</a:t>
            </a:r>
            <a:r>
              <a:rPr lang="en-US" altLang="en-US" sz="3200" dirty="0"/>
              <a:t> of security in place: </a:t>
            </a:r>
          </a:p>
          <a:p>
            <a:pPr lvl="1"/>
            <a:r>
              <a:rPr lang="en-US" altLang="en-US" sz="2800" b="1" dirty="0"/>
              <a:t>Physical</a:t>
            </a:r>
            <a:r>
              <a:rPr lang="en-US" altLang="en-US" sz="2800" dirty="0"/>
              <a:t> security</a:t>
            </a:r>
          </a:p>
          <a:p>
            <a:pPr lvl="1"/>
            <a:r>
              <a:rPr lang="en-US" altLang="en-US" sz="2800" b="1" dirty="0"/>
              <a:t>Personnel</a:t>
            </a:r>
            <a:r>
              <a:rPr lang="en-US" altLang="en-US" sz="2800" dirty="0"/>
              <a:t> security </a:t>
            </a:r>
          </a:p>
          <a:p>
            <a:pPr lvl="1"/>
            <a:r>
              <a:rPr lang="en-US" altLang="en-US" sz="2800" b="1" dirty="0"/>
              <a:t>Operations</a:t>
            </a:r>
            <a:r>
              <a:rPr lang="en-US" altLang="en-US" sz="2800" dirty="0"/>
              <a:t> &amp; </a:t>
            </a:r>
            <a:r>
              <a:rPr lang="en-US" altLang="en-US" sz="2800" b="1" dirty="0"/>
              <a:t>Communications</a:t>
            </a:r>
            <a:r>
              <a:rPr lang="en-US" altLang="en-US" sz="2800" dirty="0"/>
              <a:t> security </a:t>
            </a:r>
          </a:p>
          <a:p>
            <a:pPr lvl="1"/>
            <a:r>
              <a:rPr lang="en-US" altLang="en-US" sz="2800" b="1" dirty="0"/>
              <a:t>Network</a:t>
            </a:r>
            <a:r>
              <a:rPr lang="en-US" altLang="en-US" sz="2800" dirty="0"/>
              <a:t> security</a:t>
            </a:r>
          </a:p>
          <a:p>
            <a:pPr lvl="1"/>
            <a:r>
              <a:rPr lang="en-US" altLang="en-US" sz="2800" b="1" dirty="0"/>
              <a:t>Information</a:t>
            </a:r>
            <a:r>
              <a:rPr lang="en-US" altLang="en-US" sz="2800" dirty="0"/>
              <a:t> security</a:t>
            </a:r>
            <a:endParaRPr lang="en-US" altLang="en-US" sz="1600" dirty="0"/>
          </a:p>
          <a:p>
            <a:endParaRPr lang="en-US" dirty="0"/>
          </a:p>
        </p:txBody>
      </p:sp>
      <p:sp>
        <p:nvSpPr>
          <p:cNvPr id="2" name="Title 1"/>
          <p:cNvSpPr>
            <a:spLocks noGrp="1"/>
          </p:cNvSpPr>
          <p:nvPr>
            <p:ph type="title"/>
          </p:nvPr>
        </p:nvSpPr>
        <p:spPr/>
        <p:txBody>
          <a:bodyPr/>
          <a:lstStyle/>
          <a:p>
            <a:pPr algn="ctr"/>
            <a:r>
              <a:rPr lang="en-US" sz="3600" dirty="0"/>
              <a:t>Layers of Security</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1496" y="2959398"/>
            <a:ext cx="3606503" cy="3606503"/>
          </a:xfrm>
          <a:prstGeom prst="rect">
            <a:avLst/>
          </a:prstGeom>
        </p:spPr>
      </p:pic>
      <p:pic>
        <p:nvPicPr>
          <p:cNvPr id="6" name="Picture 5">
            <a:extLst>
              <a:ext uri="{FF2B5EF4-FFF2-40B4-BE49-F238E27FC236}">
                <a16:creationId xmlns:a16="http://schemas.microsoft.com/office/drawing/2014/main" id="{E9A4F094-5661-4F79-A9C1-2FCFBEEDB178}"/>
              </a:ext>
            </a:extLst>
          </p:cNvPr>
          <p:cNvPicPr>
            <a:picLocks noChangeAspect="1"/>
          </p:cNvPicPr>
          <p:nvPr/>
        </p:nvPicPr>
        <p:blipFill rotWithShape="1">
          <a:blip r:embed="rId3">
            <a:extLst>
              <a:ext uri="{28A0092B-C50C-407E-A947-70E740481C1C}">
                <a14:useLocalDpi xmlns:a14="http://schemas.microsoft.com/office/drawing/2010/main" val="0"/>
              </a:ext>
            </a:extLst>
          </a:blip>
          <a:srcRect t="26226" b="25802"/>
          <a:stretch/>
        </p:blipFill>
        <p:spPr>
          <a:xfrm>
            <a:off x="4044513" y="4361555"/>
            <a:ext cx="3880288" cy="1861445"/>
          </a:xfrm>
          <a:prstGeom prst="rect">
            <a:avLst/>
          </a:prstGeom>
        </p:spPr>
      </p:pic>
    </p:spTree>
    <p:extLst>
      <p:ext uri="{BB962C8B-B14F-4D97-AF65-F5344CB8AC3E}">
        <p14:creationId xmlns:p14="http://schemas.microsoft.com/office/powerpoint/2010/main" val="2585654263"/>
      </p:ext>
    </p:extLst>
  </p:cSld>
  <p:clrMapOvr>
    <a:masterClrMapping/>
  </p:clrMapOvr>
  <mc:AlternateContent xmlns:mc="http://schemas.openxmlformats.org/markup-compatibility/2006" xmlns:p14="http://schemas.microsoft.com/office/powerpoint/2010/main">
    <mc:Choice Requires="p14">
      <p:transition spd="slow" p14:dur="2000" advTm="21950"/>
    </mc:Choice>
    <mc:Fallback xmlns="">
      <p:transition spd="slow" advTm="2195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8;p16"/>
          <p:cNvSpPr txBox="1">
            <a:spLocks noGrp="1"/>
          </p:cNvSpPr>
          <p:nvPr>
            <p:ph idx="1"/>
          </p:nvPr>
        </p:nvSpPr>
        <p:spPr>
          <a:xfrm>
            <a:off x="404366" y="1569999"/>
            <a:ext cx="7283084" cy="701018"/>
          </a:xfrm>
          <a:prstGeom prst="rect">
            <a:avLst/>
          </a:prstGeom>
        </p:spPr>
        <p:txBody>
          <a:bodyPr spcFirstLastPara="1" vert="horz" wrap="square" lIns="91425" tIns="91425" rIns="91425" bIns="91425" numCol="1" anchor="t" anchorCtr="0" compatLnSpc="1">
            <a:prstTxWarp prst="textNoShape">
              <a:avLst/>
            </a:prstTxWarp>
            <a:noAutofit/>
          </a:bodyPr>
          <a:lstStyle/>
          <a:p>
            <a:pPr lvl="0"/>
            <a:r>
              <a:rPr lang="en-US" sz="2800" dirty="0"/>
              <a:t>To visualize: </a:t>
            </a:r>
            <a:r>
              <a:rPr lang="en-US" sz="2800" dirty="0">
                <a:solidFill>
                  <a:srgbClr val="FF0000"/>
                </a:solidFill>
              </a:rPr>
              <a:t>security perimeter of a building</a:t>
            </a:r>
            <a:endParaRPr sz="2800" dirty="0">
              <a:solidFill>
                <a:srgbClr val="FF0000"/>
              </a:solidFill>
            </a:endParaRPr>
          </a:p>
        </p:txBody>
      </p:sp>
      <p:sp>
        <p:nvSpPr>
          <p:cNvPr id="2" name="Title 1"/>
          <p:cNvSpPr>
            <a:spLocks noGrp="1"/>
          </p:cNvSpPr>
          <p:nvPr>
            <p:ph type="title"/>
          </p:nvPr>
        </p:nvSpPr>
        <p:spPr/>
        <p:txBody>
          <a:bodyPr/>
          <a:lstStyle/>
          <a:p>
            <a:pPr algn="ctr"/>
            <a:r>
              <a:rPr lang="en" sz="3600" dirty="0"/>
              <a:t>Example: </a:t>
            </a:r>
            <a:br>
              <a:rPr lang="en" sz="3600" dirty="0"/>
            </a:br>
            <a:r>
              <a:rPr lang="en" sz="3600" dirty="0"/>
              <a:t>Physical Security</a:t>
            </a:r>
            <a:endParaRPr lang="en-US" sz="3600" u="sng" dirty="0"/>
          </a:p>
        </p:txBody>
      </p:sp>
      <p:grpSp>
        <p:nvGrpSpPr>
          <p:cNvPr id="6" name="Group 5"/>
          <p:cNvGrpSpPr/>
          <p:nvPr/>
        </p:nvGrpSpPr>
        <p:grpSpPr>
          <a:xfrm>
            <a:off x="2832017" y="2652000"/>
            <a:ext cx="2609278" cy="2911745"/>
            <a:chOff x="349324" y="1861056"/>
            <a:chExt cx="2578608" cy="2700750"/>
          </a:xfrm>
        </p:grpSpPr>
        <p:grpSp>
          <p:nvGrpSpPr>
            <p:cNvPr id="7" name="Group 6"/>
            <p:cNvGrpSpPr/>
            <p:nvPr/>
          </p:nvGrpSpPr>
          <p:grpSpPr>
            <a:xfrm>
              <a:off x="349324" y="1910046"/>
              <a:ext cx="2578608" cy="2651760"/>
              <a:chOff x="4165826" y="2429724"/>
              <a:chExt cx="1484410" cy="1557486"/>
            </a:xfrm>
            <a:solidFill>
              <a:srgbClr val="FF0000"/>
            </a:solidFill>
          </p:grpSpPr>
          <p:sp>
            <p:nvSpPr>
              <p:cNvPr id="9" name="Rectangle 8"/>
              <p:cNvSpPr/>
              <p:nvPr/>
            </p:nvSpPr>
            <p:spPr>
              <a:xfrm>
                <a:off x="4165826" y="2429724"/>
                <a:ext cx="1484410" cy="1557486"/>
              </a:xfrm>
              <a:prstGeom prst="rect">
                <a:avLst/>
              </a:prstGeom>
              <a:grp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ectangle 9"/>
              <p:cNvSpPr/>
              <p:nvPr/>
            </p:nvSpPr>
            <p:spPr>
              <a:xfrm>
                <a:off x="4350247" y="2614107"/>
                <a:ext cx="1115568" cy="1188720"/>
              </a:xfrm>
              <a:prstGeom prst="rect">
                <a:avLst/>
              </a:prstGeom>
              <a:grp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8" name="TextBox 7"/>
            <p:cNvSpPr txBox="1"/>
            <p:nvPr/>
          </p:nvSpPr>
          <p:spPr>
            <a:xfrm>
              <a:off x="957191" y="1861056"/>
              <a:ext cx="1362874" cy="276999"/>
            </a:xfrm>
            <a:prstGeom prst="rect">
              <a:avLst/>
            </a:prstGeom>
            <a:noFill/>
          </p:spPr>
          <p:txBody>
            <a:bodyPr wrap="none" rtlCol="0">
              <a:spAutoFit/>
            </a:bodyPr>
            <a:lstStyle/>
            <a:p>
              <a:r>
                <a:rPr lang="en-US" sz="1200" dirty="0">
                  <a:solidFill>
                    <a:schemeClr val="bg1"/>
                  </a:solidFill>
                </a:rPr>
                <a:t>District Perimeter</a:t>
              </a:r>
            </a:p>
          </p:txBody>
        </p:sp>
      </p:grpSp>
      <p:grpSp>
        <p:nvGrpSpPr>
          <p:cNvPr id="11" name="Group 10"/>
          <p:cNvGrpSpPr/>
          <p:nvPr/>
        </p:nvGrpSpPr>
        <p:grpSpPr>
          <a:xfrm>
            <a:off x="3019247" y="2868285"/>
            <a:ext cx="2239168" cy="2520909"/>
            <a:chOff x="532204" y="2035526"/>
            <a:chExt cx="2212848" cy="2338235"/>
          </a:xfrm>
        </p:grpSpPr>
        <p:grpSp>
          <p:nvGrpSpPr>
            <p:cNvPr id="12" name="Group 11"/>
            <p:cNvGrpSpPr/>
            <p:nvPr/>
          </p:nvGrpSpPr>
          <p:grpSpPr>
            <a:xfrm>
              <a:off x="532204" y="2087761"/>
              <a:ext cx="2212848" cy="2286000"/>
              <a:chOff x="4165826" y="2429724"/>
              <a:chExt cx="1484410" cy="1557486"/>
            </a:xfrm>
            <a:solidFill>
              <a:srgbClr val="FFC000"/>
            </a:solidFill>
          </p:grpSpPr>
          <p:sp>
            <p:nvSpPr>
              <p:cNvPr id="14" name="Rectangle 13"/>
              <p:cNvSpPr/>
              <p:nvPr/>
            </p:nvSpPr>
            <p:spPr>
              <a:xfrm>
                <a:off x="4165826" y="2429724"/>
                <a:ext cx="1484410" cy="1557486"/>
              </a:xfrm>
              <a:prstGeom prst="rect">
                <a:avLst/>
              </a:prstGeom>
              <a:grpFill/>
              <a:ln>
                <a:solidFill>
                  <a:srgbClr val="FFC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Rectangle 14"/>
              <p:cNvSpPr/>
              <p:nvPr/>
            </p:nvSpPr>
            <p:spPr>
              <a:xfrm>
                <a:off x="4350247" y="2614107"/>
                <a:ext cx="1115568" cy="1188720"/>
              </a:xfrm>
              <a:prstGeom prst="rect">
                <a:avLst/>
              </a:prstGeom>
              <a:grp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3" name="TextBox 12"/>
            <p:cNvSpPr txBox="1"/>
            <p:nvPr/>
          </p:nvSpPr>
          <p:spPr>
            <a:xfrm>
              <a:off x="902484" y="2035526"/>
              <a:ext cx="1473480" cy="276999"/>
            </a:xfrm>
            <a:prstGeom prst="rect">
              <a:avLst/>
            </a:prstGeom>
            <a:noFill/>
          </p:spPr>
          <p:txBody>
            <a:bodyPr wrap="none" rtlCol="0">
              <a:spAutoFit/>
            </a:bodyPr>
            <a:lstStyle/>
            <a:p>
              <a:r>
                <a:rPr lang="en-US" sz="1200" dirty="0">
                  <a:solidFill>
                    <a:schemeClr val="bg1"/>
                  </a:solidFill>
                </a:rPr>
                <a:t>Property Perimeter</a:t>
              </a:r>
            </a:p>
          </p:txBody>
        </p:sp>
      </p:grpSp>
      <p:sp>
        <p:nvSpPr>
          <p:cNvPr id="16" name="AutoShape 9"/>
          <p:cNvSpPr>
            <a:spLocks noChangeArrowheads="1"/>
          </p:cNvSpPr>
          <p:nvPr/>
        </p:nvSpPr>
        <p:spPr bwMode="auto">
          <a:xfrm>
            <a:off x="6440276" y="2675006"/>
            <a:ext cx="3290413" cy="701098"/>
          </a:xfrm>
          <a:prstGeom prst="wedgeRectCallout">
            <a:avLst>
              <a:gd name="adj1" fmla="val -83880"/>
              <a:gd name="adj2" fmla="val -4167"/>
            </a:avLst>
          </a:prstGeom>
          <a:solidFill>
            <a:srgbClr val="FF0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dirty="0" err="1">
                <a:solidFill>
                  <a:schemeClr val="bg1"/>
                </a:solidFill>
              </a:rPr>
              <a:t>Neighbourhood</a:t>
            </a:r>
            <a:r>
              <a:rPr lang="en-US" altLang="en-US" sz="1800" dirty="0">
                <a:solidFill>
                  <a:schemeClr val="bg1"/>
                </a:solidFill>
              </a:rPr>
              <a:t> Watch, Routine Police Patrols</a:t>
            </a:r>
            <a:endParaRPr lang="en-GB" altLang="en-US" sz="1800" dirty="0">
              <a:solidFill>
                <a:schemeClr val="bg1"/>
              </a:solidFill>
            </a:endParaRPr>
          </a:p>
        </p:txBody>
      </p:sp>
      <p:sp>
        <p:nvSpPr>
          <p:cNvPr id="17" name="AutoShape 9"/>
          <p:cNvSpPr>
            <a:spLocks noChangeArrowheads="1"/>
          </p:cNvSpPr>
          <p:nvPr/>
        </p:nvSpPr>
        <p:spPr bwMode="auto">
          <a:xfrm>
            <a:off x="6233496" y="3446741"/>
            <a:ext cx="2907909" cy="755785"/>
          </a:xfrm>
          <a:prstGeom prst="wedgeRectCallout">
            <a:avLst>
              <a:gd name="adj1" fmla="val -83880"/>
              <a:gd name="adj2" fmla="val -4167"/>
            </a:avLst>
          </a:prstGeom>
          <a:solidFill>
            <a:srgbClr val="FFC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dirty="0">
                <a:solidFill>
                  <a:schemeClr val="tx1"/>
                </a:solidFill>
              </a:rPr>
              <a:t>Single-Entry Fence, Walls, Visitor Screening, Guards</a:t>
            </a:r>
            <a:endParaRPr lang="en-GB" altLang="en-US" sz="1800" dirty="0">
              <a:solidFill>
                <a:schemeClr val="tx1"/>
              </a:solidFill>
            </a:endParaRPr>
          </a:p>
        </p:txBody>
      </p:sp>
      <p:grpSp>
        <p:nvGrpSpPr>
          <p:cNvPr id="20" name="Group 19"/>
          <p:cNvGrpSpPr/>
          <p:nvPr/>
        </p:nvGrpSpPr>
        <p:grpSpPr>
          <a:xfrm>
            <a:off x="3206478" y="3079006"/>
            <a:ext cx="1869057" cy="2125909"/>
            <a:chOff x="715084" y="2217626"/>
            <a:chExt cx="1847088" cy="1971858"/>
          </a:xfrm>
        </p:grpSpPr>
        <p:grpSp>
          <p:nvGrpSpPr>
            <p:cNvPr id="21" name="Group 20"/>
            <p:cNvGrpSpPr/>
            <p:nvPr/>
          </p:nvGrpSpPr>
          <p:grpSpPr>
            <a:xfrm>
              <a:off x="715084" y="2269244"/>
              <a:ext cx="1847088" cy="1920240"/>
              <a:chOff x="4165826" y="2429724"/>
              <a:chExt cx="1484410" cy="1557486"/>
            </a:xfrm>
            <a:solidFill>
              <a:srgbClr val="92D050"/>
            </a:solidFill>
          </p:grpSpPr>
          <p:sp>
            <p:nvSpPr>
              <p:cNvPr id="23" name="Rectangle 22"/>
              <p:cNvSpPr/>
              <p:nvPr/>
            </p:nvSpPr>
            <p:spPr>
              <a:xfrm>
                <a:off x="4165826" y="2429724"/>
                <a:ext cx="1484410" cy="1557486"/>
              </a:xfrm>
              <a:prstGeom prst="rect">
                <a:avLst/>
              </a:prstGeom>
              <a:grpFill/>
              <a:ln>
                <a:solidFill>
                  <a:srgbClr val="92D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Rectangle 23"/>
              <p:cNvSpPr/>
              <p:nvPr/>
            </p:nvSpPr>
            <p:spPr>
              <a:xfrm>
                <a:off x="4350247" y="2614107"/>
                <a:ext cx="1115568" cy="1188720"/>
              </a:xfrm>
              <a:prstGeom prst="rect">
                <a:avLst/>
              </a:prstGeom>
              <a:grp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2" name="TextBox 21"/>
            <p:cNvSpPr txBox="1"/>
            <p:nvPr/>
          </p:nvSpPr>
          <p:spPr>
            <a:xfrm>
              <a:off x="812016" y="2217626"/>
              <a:ext cx="1669047" cy="276999"/>
            </a:xfrm>
            <a:prstGeom prst="rect">
              <a:avLst/>
            </a:prstGeom>
            <a:noFill/>
          </p:spPr>
          <p:txBody>
            <a:bodyPr wrap="none" rtlCol="0">
              <a:spAutoFit/>
            </a:bodyPr>
            <a:lstStyle/>
            <a:p>
              <a:r>
                <a:rPr lang="en-US" sz="1200" dirty="0">
                  <a:solidFill>
                    <a:schemeClr val="bg1"/>
                  </a:solidFill>
                </a:rPr>
                <a:t>Parking Lot Perimeter</a:t>
              </a:r>
            </a:p>
          </p:txBody>
        </p:sp>
      </p:grpSp>
      <p:grpSp>
        <p:nvGrpSpPr>
          <p:cNvPr id="25" name="Group 24"/>
          <p:cNvGrpSpPr/>
          <p:nvPr/>
        </p:nvGrpSpPr>
        <p:grpSpPr>
          <a:xfrm>
            <a:off x="3392130" y="3290159"/>
            <a:ext cx="1502066" cy="1733382"/>
            <a:chOff x="896423" y="2400332"/>
            <a:chExt cx="1484410" cy="1607775"/>
          </a:xfrm>
        </p:grpSpPr>
        <p:grpSp>
          <p:nvGrpSpPr>
            <p:cNvPr id="26" name="Group 25"/>
            <p:cNvGrpSpPr/>
            <p:nvPr/>
          </p:nvGrpSpPr>
          <p:grpSpPr>
            <a:xfrm>
              <a:off x="896423" y="2450621"/>
              <a:ext cx="1484410" cy="1557486"/>
              <a:chOff x="4165826" y="2429724"/>
              <a:chExt cx="1484410" cy="1557486"/>
            </a:xfrm>
            <a:solidFill>
              <a:srgbClr val="0070C0"/>
            </a:solidFill>
          </p:grpSpPr>
          <p:sp>
            <p:nvSpPr>
              <p:cNvPr id="28" name="Rectangle 27"/>
              <p:cNvSpPr/>
              <p:nvPr/>
            </p:nvSpPr>
            <p:spPr>
              <a:xfrm>
                <a:off x="4165826" y="2429724"/>
                <a:ext cx="1484410" cy="1557486"/>
              </a:xfrm>
              <a:prstGeom prst="rect">
                <a:avLst/>
              </a:prstGeom>
              <a:grp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Rectangle 28"/>
              <p:cNvSpPr/>
              <p:nvPr/>
            </p:nvSpPr>
            <p:spPr>
              <a:xfrm>
                <a:off x="4350247" y="2614107"/>
                <a:ext cx="1115568" cy="1188720"/>
              </a:xfrm>
              <a:prstGeom prst="rect">
                <a:avLst/>
              </a:prstGeom>
              <a:grp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7" name="TextBox 26"/>
            <p:cNvSpPr txBox="1"/>
            <p:nvPr/>
          </p:nvSpPr>
          <p:spPr>
            <a:xfrm>
              <a:off x="920322" y="2400332"/>
              <a:ext cx="1436612" cy="276999"/>
            </a:xfrm>
            <a:prstGeom prst="rect">
              <a:avLst/>
            </a:prstGeom>
            <a:noFill/>
          </p:spPr>
          <p:txBody>
            <a:bodyPr wrap="none" rtlCol="0">
              <a:spAutoFit/>
            </a:bodyPr>
            <a:lstStyle/>
            <a:p>
              <a:r>
                <a:rPr lang="en-US" sz="1200" dirty="0">
                  <a:solidFill>
                    <a:schemeClr val="bg1"/>
                  </a:solidFill>
                </a:rPr>
                <a:t>Building Perimeter</a:t>
              </a:r>
            </a:p>
          </p:txBody>
        </p:sp>
      </p:grpSp>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461282" y="3564201"/>
            <a:ext cx="1300482" cy="1300482"/>
          </a:xfrm>
          <a:prstGeom prst="rect">
            <a:avLst/>
          </a:prstGeom>
        </p:spPr>
      </p:pic>
      <p:sp>
        <p:nvSpPr>
          <p:cNvPr id="19" name="AutoShape 9"/>
          <p:cNvSpPr>
            <a:spLocks noChangeArrowheads="1"/>
          </p:cNvSpPr>
          <p:nvPr/>
        </p:nvSpPr>
        <p:spPr bwMode="auto">
          <a:xfrm>
            <a:off x="6589981" y="5079390"/>
            <a:ext cx="4162744" cy="577741"/>
          </a:xfrm>
          <a:prstGeom prst="wedgeRectCallout">
            <a:avLst>
              <a:gd name="adj1" fmla="val -94747"/>
              <a:gd name="adj2" fmla="val -75922"/>
            </a:avLst>
          </a:prstGeom>
          <a:solidFill>
            <a:srgbClr val="0070C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dirty="0">
                <a:solidFill>
                  <a:schemeClr val="bg1"/>
                </a:solidFill>
              </a:rPr>
              <a:t>Sign-In Desk, Badge Reader Access, </a:t>
            </a:r>
            <a:endParaRPr lang="en-GB" altLang="en-US" sz="1800" dirty="0">
              <a:solidFill>
                <a:schemeClr val="bg1"/>
              </a:solidFill>
            </a:endParaRPr>
          </a:p>
        </p:txBody>
      </p:sp>
      <p:sp>
        <p:nvSpPr>
          <p:cNvPr id="18" name="AutoShape 9"/>
          <p:cNvSpPr>
            <a:spLocks noChangeArrowheads="1"/>
          </p:cNvSpPr>
          <p:nvPr/>
        </p:nvSpPr>
        <p:spPr bwMode="auto">
          <a:xfrm>
            <a:off x="5966985" y="4288007"/>
            <a:ext cx="3174419" cy="726607"/>
          </a:xfrm>
          <a:prstGeom prst="wedgeRectCallout">
            <a:avLst>
              <a:gd name="adj1" fmla="val -81594"/>
              <a:gd name="adj2" fmla="val -38751"/>
            </a:avLst>
          </a:prstGeom>
          <a:solidFill>
            <a:srgbClr val="92D05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dirty="0">
                <a:solidFill>
                  <a:schemeClr val="tx1"/>
                </a:solidFill>
              </a:rPr>
              <a:t>Surveillance Cameras, Alarm Systems, Badge Ids</a:t>
            </a:r>
            <a:endParaRPr lang="en-GB" altLang="en-US" sz="1800" dirty="0">
              <a:solidFill>
                <a:schemeClr val="tx1"/>
              </a:solidFill>
            </a:endParaRPr>
          </a:p>
        </p:txBody>
      </p:sp>
    </p:spTree>
    <p:extLst>
      <p:ext uri="{BB962C8B-B14F-4D97-AF65-F5344CB8AC3E}">
        <p14:creationId xmlns:p14="http://schemas.microsoft.com/office/powerpoint/2010/main" val="2612414534"/>
      </p:ext>
    </p:extLst>
  </p:cSld>
  <p:clrMapOvr>
    <a:masterClrMapping/>
  </p:clrMapOvr>
  <mc:AlternateContent xmlns:mc="http://schemas.openxmlformats.org/markup-compatibility/2006" xmlns:p14="http://schemas.microsoft.com/office/powerpoint/2010/main">
    <mc:Choice Requires="p14">
      <p:transition spd="slow" p14:dur="2000" advTm="45413"/>
    </mc:Choice>
    <mc:Fallback xmlns="">
      <p:transition spd="slow" advTm="4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2" presetClass="entr" presetSubtype="1"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8;p16"/>
          <p:cNvSpPr txBox="1">
            <a:spLocks noGrp="1"/>
          </p:cNvSpPr>
          <p:nvPr>
            <p:ph idx="1"/>
          </p:nvPr>
        </p:nvSpPr>
        <p:spPr>
          <a:xfrm>
            <a:off x="1524000" y="1516488"/>
            <a:ext cx="9144000" cy="5019675"/>
          </a:xfrm>
          <a:prstGeom prst="rect">
            <a:avLst/>
          </a:prstGeom>
        </p:spPr>
        <p:txBody>
          <a:bodyPr spcFirstLastPara="1" vert="horz" wrap="square" lIns="91425" tIns="91425" rIns="91425" bIns="91425" numCol="1" anchor="t" anchorCtr="0" compatLnSpc="1">
            <a:prstTxWarp prst="textNoShape">
              <a:avLst/>
            </a:prstTxWarp>
            <a:noAutofit/>
          </a:bodyPr>
          <a:lstStyle/>
          <a:p>
            <a:pPr lvl="0"/>
            <a:r>
              <a:rPr lang="en-US" sz="2800" dirty="0"/>
              <a:t>To visualize: </a:t>
            </a:r>
            <a:r>
              <a:rPr lang="en-US" sz="2800" dirty="0">
                <a:solidFill>
                  <a:srgbClr val="FF0000"/>
                </a:solidFill>
              </a:rPr>
              <a:t>personnel security</a:t>
            </a:r>
            <a:endParaRPr sz="2800" dirty="0">
              <a:solidFill>
                <a:srgbClr val="FF0000"/>
              </a:solidFill>
            </a:endParaRPr>
          </a:p>
        </p:txBody>
      </p:sp>
      <p:sp>
        <p:nvSpPr>
          <p:cNvPr id="2" name="Title 1"/>
          <p:cNvSpPr>
            <a:spLocks noGrp="1"/>
          </p:cNvSpPr>
          <p:nvPr>
            <p:ph type="title"/>
          </p:nvPr>
        </p:nvSpPr>
        <p:spPr>
          <a:xfrm>
            <a:off x="420043" y="292243"/>
            <a:ext cx="10457373" cy="1143000"/>
          </a:xfrm>
        </p:spPr>
        <p:txBody>
          <a:bodyPr/>
          <a:lstStyle/>
          <a:p>
            <a:pPr algn="ctr"/>
            <a:r>
              <a:rPr lang="en" sz="3200" dirty="0"/>
              <a:t>Example: </a:t>
            </a:r>
            <a:br>
              <a:rPr lang="en" sz="3200" dirty="0"/>
            </a:br>
            <a:r>
              <a:rPr lang="en" sz="3200" dirty="0"/>
              <a:t>Personnel Security</a:t>
            </a:r>
            <a:endParaRPr lang="en-US" sz="3200" u="sng" dirty="0"/>
          </a:p>
        </p:txBody>
      </p:sp>
      <p:pic>
        <p:nvPicPr>
          <p:cNvPr id="31" name="Picture 3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72579" y="2644335"/>
            <a:ext cx="3933603" cy="3697199"/>
          </a:xfrm>
          <a:prstGeom prst="rect">
            <a:avLst/>
          </a:prstGeom>
        </p:spPr>
      </p:pic>
      <p:sp>
        <p:nvSpPr>
          <p:cNvPr id="32" name="Rectangle 31"/>
          <p:cNvSpPr/>
          <p:nvPr/>
        </p:nvSpPr>
        <p:spPr>
          <a:xfrm>
            <a:off x="4172578" y="2407931"/>
            <a:ext cx="310828" cy="39336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815780" y="2407931"/>
            <a:ext cx="310828" cy="39336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5994180" y="897158"/>
            <a:ext cx="310828" cy="33323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5400000">
            <a:off x="5994180" y="4513585"/>
            <a:ext cx="310828" cy="33323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utoShape 9"/>
          <p:cNvSpPr>
            <a:spLocks noChangeArrowheads="1"/>
          </p:cNvSpPr>
          <p:nvPr/>
        </p:nvSpPr>
        <p:spPr bwMode="auto">
          <a:xfrm>
            <a:off x="8344061" y="2407930"/>
            <a:ext cx="2260441" cy="1379420"/>
          </a:xfrm>
          <a:prstGeom prst="wedgeRectCallout">
            <a:avLst>
              <a:gd name="adj1" fmla="val -100166"/>
              <a:gd name="adj2" fmla="val -38603"/>
            </a:avLst>
          </a:prstGeom>
          <a:solidFill>
            <a:srgbClr val="FF0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Response and Recovery Planning</a:t>
            </a:r>
            <a:endParaRPr lang="en-GB" altLang="en-US" sz="1800" dirty="0">
              <a:solidFill>
                <a:schemeClr val="bg1"/>
              </a:solidFill>
            </a:endParaRPr>
          </a:p>
        </p:txBody>
      </p:sp>
      <p:sp>
        <p:nvSpPr>
          <p:cNvPr id="37" name="AutoShape 9"/>
          <p:cNvSpPr>
            <a:spLocks noChangeArrowheads="1"/>
          </p:cNvSpPr>
          <p:nvPr/>
        </p:nvSpPr>
        <p:spPr bwMode="auto">
          <a:xfrm>
            <a:off x="8645073" y="4604865"/>
            <a:ext cx="1959428" cy="1177539"/>
          </a:xfrm>
          <a:prstGeom prst="wedgeRectCallout">
            <a:avLst>
              <a:gd name="adj1" fmla="val -86792"/>
              <a:gd name="adj2" fmla="val 27656"/>
            </a:avLst>
          </a:prstGeom>
          <a:solidFill>
            <a:srgbClr val="FFC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tx1"/>
                </a:solidFill>
              </a:rPr>
              <a:t>Exercises and Drills</a:t>
            </a:r>
            <a:endParaRPr lang="en-GB" altLang="en-US" sz="1800" dirty="0">
              <a:solidFill>
                <a:schemeClr val="tx1"/>
              </a:solidFill>
            </a:endParaRPr>
          </a:p>
        </p:txBody>
      </p:sp>
      <p:sp>
        <p:nvSpPr>
          <p:cNvPr id="38" name="AutoShape 9"/>
          <p:cNvSpPr>
            <a:spLocks noChangeArrowheads="1"/>
          </p:cNvSpPr>
          <p:nvPr/>
        </p:nvSpPr>
        <p:spPr bwMode="auto">
          <a:xfrm>
            <a:off x="1744752" y="2896700"/>
            <a:ext cx="1710805" cy="890651"/>
          </a:xfrm>
          <a:prstGeom prst="wedgeRectCallout">
            <a:avLst>
              <a:gd name="adj1" fmla="val 100964"/>
              <a:gd name="adj2" fmla="val -12320"/>
            </a:avLst>
          </a:prstGeom>
          <a:solidFill>
            <a:srgbClr val="92D05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tx1"/>
                </a:solidFill>
              </a:rPr>
              <a:t>Background Screening</a:t>
            </a:r>
            <a:endParaRPr lang="en-GB" altLang="en-US" sz="1800" dirty="0">
              <a:solidFill>
                <a:schemeClr val="tx1"/>
              </a:solidFill>
            </a:endParaRPr>
          </a:p>
        </p:txBody>
      </p:sp>
      <p:sp>
        <p:nvSpPr>
          <p:cNvPr id="39" name="AutoShape 9"/>
          <p:cNvSpPr>
            <a:spLocks noChangeArrowheads="1"/>
          </p:cNvSpPr>
          <p:nvPr/>
        </p:nvSpPr>
        <p:spPr bwMode="auto">
          <a:xfrm>
            <a:off x="1947979" y="4589725"/>
            <a:ext cx="1618610" cy="787034"/>
          </a:xfrm>
          <a:prstGeom prst="wedgeRectCallout">
            <a:avLst>
              <a:gd name="adj1" fmla="val 145165"/>
              <a:gd name="adj2" fmla="val 160314"/>
            </a:avLst>
          </a:prstGeom>
          <a:solidFill>
            <a:srgbClr val="0070C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Awareness Training</a:t>
            </a:r>
            <a:endParaRPr lang="en-GB" altLang="en-US" sz="1800" dirty="0">
              <a:solidFill>
                <a:schemeClr val="bg1"/>
              </a:solidFill>
            </a:endParaRPr>
          </a:p>
        </p:txBody>
      </p:sp>
    </p:spTree>
    <p:extLst>
      <p:ext uri="{BB962C8B-B14F-4D97-AF65-F5344CB8AC3E}">
        <p14:creationId xmlns:p14="http://schemas.microsoft.com/office/powerpoint/2010/main" val="3978449331"/>
      </p:ext>
    </p:extLst>
  </p:cSld>
  <p:clrMapOvr>
    <a:masterClrMapping/>
  </p:clrMapOvr>
  <mc:AlternateContent xmlns:mc="http://schemas.openxmlformats.org/markup-compatibility/2006" xmlns:p14="http://schemas.microsoft.com/office/powerpoint/2010/main">
    <mc:Choice Requires="p14">
      <p:transition spd="slow" p14:dur="2000" advTm="56513"/>
    </mc:Choice>
    <mc:Fallback xmlns="">
      <p:transition spd="slow" advTm="56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par>
                                <p:cTn id="26" presetID="2" presetClass="entr" presetSubtype="2" fill="hold" grpId="0" nodeType="withEffect">
                                  <p:stCondLst>
                                    <p:cond delay="300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1+#ppt_w/2"/>
                                          </p:val>
                                        </p:tav>
                                        <p:tav tm="100000">
                                          <p:val>
                                            <p:strVal val="#ppt_x"/>
                                          </p:val>
                                        </p:tav>
                                      </p:tavLst>
                                    </p:anim>
                                    <p:anim calcmode="lin" valueType="num">
                                      <p:cBhvr additive="base">
                                        <p:cTn id="35" dur="500" fill="hold"/>
                                        <p:tgtEl>
                                          <p:spTgt spid="37"/>
                                        </p:tgtEl>
                                        <p:attrNameLst>
                                          <p:attrName>ppt_y</p:attrName>
                                        </p:attrNameLst>
                                      </p:cBhvr>
                                      <p:tavLst>
                                        <p:tav tm="0">
                                          <p:val>
                                            <p:strVal val="#ppt_y"/>
                                          </p:val>
                                        </p:tav>
                                        <p:tav tm="100000">
                                          <p:val>
                                            <p:strVal val="#ppt_y"/>
                                          </p:val>
                                        </p:tav>
                                      </p:tavLst>
                                    </p:anim>
                                  </p:childTnLst>
                                </p:cTn>
                              </p:par>
                              <p:par>
                                <p:cTn id="36" presetID="2" presetClass="entr" presetSubtype="1" fill="hold" grpId="0" nodeType="withEffect">
                                  <p:stCondLst>
                                    <p:cond delay="40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8;p16"/>
          <p:cNvSpPr txBox="1">
            <a:spLocks noGrp="1"/>
          </p:cNvSpPr>
          <p:nvPr>
            <p:ph idx="1"/>
          </p:nvPr>
        </p:nvSpPr>
        <p:spPr>
          <a:xfrm>
            <a:off x="295352" y="1417639"/>
            <a:ext cx="9144000" cy="818818"/>
          </a:xfrm>
          <a:prstGeom prst="rect">
            <a:avLst/>
          </a:prstGeom>
        </p:spPr>
        <p:txBody>
          <a:bodyPr spcFirstLastPara="1" vert="horz" wrap="square" lIns="91425" tIns="91425" rIns="91425" bIns="91425" numCol="1" anchor="t" anchorCtr="0" compatLnSpc="1">
            <a:prstTxWarp prst="textNoShape">
              <a:avLst/>
            </a:prstTxWarp>
            <a:noAutofit/>
          </a:bodyPr>
          <a:lstStyle/>
          <a:p>
            <a:pPr lvl="0" algn="just"/>
            <a:r>
              <a:rPr lang="en-US" sz="3000" dirty="0"/>
              <a:t>To visualize: </a:t>
            </a:r>
            <a:r>
              <a:rPr lang="en-US" sz="3000" dirty="0">
                <a:solidFill>
                  <a:srgbClr val="FF0000"/>
                </a:solidFill>
              </a:rPr>
              <a:t>network security of an infrastructure</a:t>
            </a:r>
            <a:endParaRPr sz="3000" dirty="0">
              <a:solidFill>
                <a:srgbClr val="FF0000"/>
              </a:solidFill>
            </a:endParaRPr>
          </a:p>
        </p:txBody>
      </p:sp>
      <p:sp>
        <p:nvSpPr>
          <p:cNvPr id="2" name="Title 1"/>
          <p:cNvSpPr>
            <a:spLocks noGrp="1"/>
          </p:cNvSpPr>
          <p:nvPr>
            <p:ph type="title"/>
          </p:nvPr>
        </p:nvSpPr>
        <p:spPr/>
        <p:txBody>
          <a:bodyPr/>
          <a:lstStyle/>
          <a:p>
            <a:pPr algn="ctr"/>
            <a:r>
              <a:rPr lang="en" sz="3200" dirty="0"/>
              <a:t>Example: </a:t>
            </a:r>
            <a:br>
              <a:rPr lang="en" sz="3200" dirty="0"/>
            </a:br>
            <a:r>
              <a:rPr lang="en" sz="3200" dirty="0"/>
              <a:t>Network Security</a:t>
            </a:r>
            <a:endParaRPr lang="en-US" sz="3200" u="sng" dirty="0"/>
          </a:p>
        </p:txBody>
      </p:sp>
      <p:pic>
        <p:nvPicPr>
          <p:cNvPr id="31" name="Picture 30"/>
          <p:cNvPicPr>
            <a:picLocks noChangeAspect="1"/>
          </p:cNvPicPr>
          <p:nvPr/>
        </p:nvPicPr>
        <p:blipFill>
          <a:blip r:embed="rId3"/>
          <a:stretch>
            <a:fillRect/>
          </a:stretch>
        </p:blipFill>
        <p:spPr>
          <a:xfrm>
            <a:off x="4365008" y="2438401"/>
            <a:ext cx="3619500" cy="3667125"/>
          </a:xfrm>
          <a:prstGeom prst="rect">
            <a:avLst/>
          </a:prstGeom>
        </p:spPr>
      </p:pic>
      <p:pic>
        <p:nvPicPr>
          <p:cNvPr id="32" name="Picture 31"/>
          <p:cNvPicPr>
            <a:picLocks noChangeAspect="1"/>
          </p:cNvPicPr>
          <p:nvPr/>
        </p:nvPicPr>
        <p:blipFill>
          <a:blip r:embed="rId4"/>
          <a:stretch>
            <a:fillRect/>
          </a:stretch>
        </p:blipFill>
        <p:spPr>
          <a:xfrm>
            <a:off x="4967651" y="3034592"/>
            <a:ext cx="2453195" cy="2429065"/>
          </a:xfrm>
          <a:prstGeom prst="rect">
            <a:avLst/>
          </a:prstGeom>
        </p:spPr>
      </p:pic>
      <p:sp>
        <p:nvSpPr>
          <p:cNvPr id="33" name="AutoShape 9"/>
          <p:cNvSpPr>
            <a:spLocks noChangeArrowheads="1"/>
          </p:cNvSpPr>
          <p:nvPr/>
        </p:nvSpPr>
        <p:spPr bwMode="auto">
          <a:xfrm>
            <a:off x="1800701" y="2630878"/>
            <a:ext cx="2309402" cy="650294"/>
          </a:xfrm>
          <a:prstGeom prst="wedgeRectCallout">
            <a:avLst>
              <a:gd name="adj1" fmla="val 62458"/>
              <a:gd name="adj2" fmla="val 177458"/>
            </a:avLst>
          </a:prstGeom>
          <a:solidFill>
            <a:srgbClr val="FF0000"/>
          </a:solidFill>
          <a:ln w="9525">
            <a:solidFill>
              <a:srgbClr val="000000"/>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fontAlgn="auto">
              <a:spcBef>
                <a:spcPct val="0"/>
              </a:spcBef>
              <a:spcAft>
                <a:spcPts val="0"/>
              </a:spcAft>
              <a:buClr>
                <a:srgbClr val="000000"/>
              </a:buClr>
              <a:buNone/>
              <a:defRPr/>
            </a:pPr>
            <a:r>
              <a:rPr lang="en-US" altLang="en-US" sz="1800" kern="0" dirty="0">
                <a:solidFill>
                  <a:srgbClr val="FFFFFF"/>
                </a:solidFill>
                <a:cs typeface="Arial"/>
                <a:sym typeface="Arial"/>
              </a:rPr>
              <a:t>Attack: Email Spam</a:t>
            </a:r>
            <a:endParaRPr lang="en-GB" altLang="en-US" sz="1800" kern="0" dirty="0">
              <a:solidFill>
                <a:srgbClr val="FFFFFF"/>
              </a:solidFill>
              <a:cs typeface="Arial"/>
              <a:sym typeface="Arial"/>
            </a:endParaRPr>
          </a:p>
        </p:txBody>
      </p:sp>
      <p:sp>
        <p:nvSpPr>
          <p:cNvPr id="34" name="AutoShape 9"/>
          <p:cNvSpPr>
            <a:spLocks noChangeArrowheads="1"/>
          </p:cNvSpPr>
          <p:nvPr/>
        </p:nvSpPr>
        <p:spPr bwMode="auto">
          <a:xfrm>
            <a:off x="8239414" y="2878325"/>
            <a:ext cx="2365087" cy="650294"/>
          </a:xfrm>
          <a:prstGeom prst="wedgeRectCallout">
            <a:avLst>
              <a:gd name="adj1" fmla="val -115293"/>
              <a:gd name="adj2" fmla="val -71544"/>
            </a:avLst>
          </a:prstGeom>
          <a:solidFill>
            <a:srgbClr val="FF0000"/>
          </a:solidFill>
          <a:ln w="9525">
            <a:solidFill>
              <a:srgbClr val="000000"/>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fontAlgn="auto">
              <a:spcBef>
                <a:spcPct val="0"/>
              </a:spcBef>
              <a:spcAft>
                <a:spcPts val="0"/>
              </a:spcAft>
              <a:buClr>
                <a:srgbClr val="000000"/>
              </a:buClr>
              <a:buNone/>
              <a:defRPr/>
            </a:pPr>
            <a:r>
              <a:rPr lang="en-US" altLang="en-US" sz="1800" kern="0" dirty="0">
                <a:solidFill>
                  <a:srgbClr val="FFFFFF"/>
                </a:solidFill>
                <a:cs typeface="Arial"/>
                <a:sym typeface="Arial"/>
              </a:rPr>
              <a:t>Attack: From Internet</a:t>
            </a:r>
            <a:endParaRPr lang="en-GB" altLang="en-US" sz="1800" kern="0" dirty="0">
              <a:solidFill>
                <a:srgbClr val="FFFFFF"/>
              </a:solidFill>
              <a:cs typeface="Arial"/>
              <a:sym typeface="Arial"/>
            </a:endParaRPr>
          </a:p>
        </p:txBody>
      </p:sp>
      <p:sp>
        <p:nvSpPr>
          <p:cNvPr id="35" name="AutoShape 9"/>
          <p:cNvSpPr>
            <a:spLocks noChangeArrowheads="1"/>
          </p:cNvSpPr>
          <p:nvPr/>
        </p:nvSpPr>
        <p:spPr bwMode="auto">
          <a:xfrm>
            <a:off x="1732341" y="5344234"/>
            <a:ext cx="2331347" cy="650294"/>
          </a:xfrm>
          <a:prstGeom prst="wedgeRectCallout">
            <a:avLst>
              <a:gd name="adj1" fmla="val 100814"/>
              <a:gd name="adj2" fmla="val 28057"/>
            </a:avLst>
          </a:prstGeom>
          <a:solidFill>
            <a:srgbClr val="FF0000"/>
          </a:solidFill>
          <a:ln w="9525">
            <a:solidFill>
              <a:srgbClr val="000000"/>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fontAlgn="auto">
              <a:spcBef>
                <a:spcPct val="0"/>
              </a:spcBef>
              <a:spcAft>
                <a:spcPts val="0"/>
              </a:spcAft>
              <a:buClr>
                <a:srgbClr val="000000"/>
              </a:buClr>
              <a:buNone/>
              <a:defRPr/>
            </a:pPr>
            <a:r>
              <a:rPr lang="en-US" altLang="en-US" sz="1800" kern="0" dirty="0">
                <a:solidFill>
                  <a:srgbClr val="FFFFFF"/>
                </a:solidFill>
                <a:cs typeface="Arial"/>
                <a:sym typeface="Arial"/>
              </a:rPr>
              <a:t>Attack: Spyware</a:t>
            </a:r>
            <a:endParaRPr lang="en-GB" altLang="en-US" sz="1800" kern="0" dirty="0">
              <a:solidFill>
                <a:srgbClr val="FFFFFF"/>
              </a:solidFill>
              <a:cs typeface="Arial"/>
              <a:sym typeface="Arial"/>
            </a:endParaRPr>
          </a:p>
        </p:txBody>
      </p:sp>
      <p:sp>
        <p:nvSpPr>
          <p:cNvPr id="36" name="AutoShape 9"/>
          <p:cNvSpPr>
            <a:spLocks noChangeArrowheads="1"/>
          </p:cNvSpPr>
          <p:nvPr/>
        </p:nvSpPr>
        <p:spPr bwMode="auto">
          <a:xfrm>
            <a:off x="8674101" y="4894442"/>
            <a:ext cx="1625869" cy="650294"/>
          </a:xfrm>
          <a:prstGeom prst="wedgeRectCallout">
            <a:avLst>
              <a:gd name="adj1" fmla="val -94425"/>
              <a:gd name="adj2" fmla="val -135992"/>
            </a:avLst>
          </a:prstGeom>
          <a:solidFill>
            <a:srgbClr val="FF0000"/>
          </a:solidFill>
          <a:ln w="9525">
            <a:solidFill>
              <a:srgbClr val="000000"/>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fontAlgn="auto">
              <a:spcBef>
                <a:spcPct val="0"/>
              </a:spcBef>
              <a:spcAft>
                <a:spcPts val="0"/>
              </a:spcAft>
              <a:buClr>
                <a:srgbClr val="000000"/>
              </a:buClr>
              <a:buNone/>
              <a:defRPr/>
            </a:pPr>
            <a:r>
              <a:rPr lang="en-US" altLang="en-US" sz="1800" kern="0" dirty="0">
                <a:solidFill>
                  <a:srgbClr val="FFFFFF"/>
                </a:solidFill>
                <a:cs typeface="Arial"/>
                <a:sym typeface="Arial"/>
              </a:rPr>
              <a:t>Attack: Virus</a:t>
            </a:r>
            <a:endParaRPr lang="en-GB" altLang="en-US" sz="1800" kern="0" dirty="0">
              <a:solidFill>
                <a:srgbClr val="FFFFFF"/>
              </a:solidFill>
              <a:cs typeface="Arial"/>
              <a:sym typeface="Arial"/>
            </a:endParaRPr>
          </a:p>
        </p:txBody>
      </p:sp>
    </p:spTree>
    <p:extLst>
      <p:ext uri="{BB962C8B-B14F-4D97-AF65-F5344CB8AC3E}">
        <p14:creationId xmlns:p14="http://schemas.microsoft.com/office/powerpoint/2010/main" val="154468372"/>
      </p:ext>
    </p:extLst>
  </p:cSld>
  <p:clrMapOvr>
    <a:masterClrMapping/>
  </p:clrMapOvr>
  <mc:AlternateContent xmlns:mc="http://schemas.openxmlformats.org/markup-compatibility/2006" xmlns:p14="http://schemas.microsoft.com/office/powerpoint/2010/main">
    <mc:Choice Requires="p14">
      <p:transition spd="slow" p14:dur="2000" advTm="46153"/>
    </mc:Choice>
    <mc:Fallback xmlns="">
      <p:transition spd="slow" advTm="46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500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xit" presetSubtype="0" fill="hold" nodeType="withEffect">
                                  <p:stCondLst>
                                    <p:cond delay="500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8;p16"/>
          <p:cNvSpPr txBox="1">
            <a:spLocks noGrp="1"/>
          </p:cNvSpPr>
          <p:nvPr>
            <p:ph idx="1"/>
          </p:nvPr>
        </p:nvSpPr>
        <p:spPr>
          <a:xfrm>
            <a:off x="295352" y="1561042"/>
            <a:ext cx="10372648" cy="787035"/>
          </a:xfrm>
          <a:prstGeom prst="rect">
            <a:avLst/>
          </a:prstGeom>
        </p:spPr>
        <p:txBody>
          <a:bodyPr spcFirstLastPara="1" vert="horz" wrap="square" lIns="91425" tIns="91425" rIns="91425" bIns="91425" numCol="1" anchor="t" anchorCtr="0" compatLnSpc="1">
            <a:prstTxWarp prst="textNoShape">
              <a:avLst/>
            </a:prstTxWarp>
            <a:noAutofit/>
          </a:bodyPr>
          <a:lstStyle/>
          <a:p>
            <a:pPr lvl="0" algn="just"/>
            <a:r>
              <a:rPr lang="en-US" sz="3000" dirty="0"/>
              <a:t>To visualize: </a:t>
            </a:r>
            <a:r>
              <a:rPr lang="en-US" sz="3000" dirty="0">
                <a:solidFill>
                  <a:srgbClr val="FF0000"/>
                </a:solidFill>
              </a:rPr>
              <a:t>protection of sensitive data &amp; information</a:t>
            </a:r>
            <a:endParaRPr sz="3000" dirty="0">
              <a:solidFill>
                <a:srgbClr val="FF0000"/>
              </a:solidFill>
            </a:endParaRPr>
          </a:p>
        </p:txBody>
      </p:sp>
      <p:sp>
        <p:nvSpPr>
          <p:cNvPr id="2" name="Title 1"/>
          <p:cNvSpPr>
            <a:spLocks noGrp="1"/>
          </p:cNvSpPr>
          <p:nvPr>
            <p:ph type="title"/>
          </p:nvPr>
        </p:nvSpPr>
        <p:spPr/>
        <p:txBody>
          <a:bodyPr/>
          <a:lstStyle/>
          <a:p>
            <a:pPr algn="ctr"/>
            <a:r>
              <a:rPr lang="en" sz="3200" dirty="0"/>
              <a:t>Example: </a:t>
            </a:r>
            <a:br>
              <a:rPr lang="en" sz="3200" dirty="0"/>
            </a:br>
            <a:r>
              <a:rPr lang="en" sz="3200" dirty="0"/>
              <a:t>Information Security</a:t>
            </a:r>
            <a:endParaRPr lang="en-US" sz="3200" u="sng" dirty="0"/>
          </a:p>
        </p:txBody>
      </p:sp>
      <p:pic>
        <p:nvPicPr>
          <p:cNvPr id="11" name="Picture 4" descr="Cyber Security"/>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3309" y="2861946"/>
            <a:ext cx="5788938" cy="300398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9"/>
          <p:cNvSpPr>
            <a:spLocks noChangeArrowheads="1"/>
          </p:cNvSpPr>
          <p:nvPr/>
        </p:nvSpPr>
        <p:spPr bwMode="auto">
          <a:xfrm>
            <a:off x="8197862" y="5201297"/>
            <a:ext cx="2260441" cy="971871"/>
          </a:xfrm>
          <a:prstGeom prst="wedgeRectCallout">
            <a:avLst>
              <a:gd name="adj1" fmla="val -100166"/>
              <a:gd name="adj2" fmla="val -38603"/>
            </a:avLst>
          </a:prstGeom>
          <a:solidFill>
            <a:srgbClr val="FF0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Back up and Redundancy</a:t>
            </a:r>
            <a:endParaRPr lang="en-GB" altLang="en-US" sz="1800" dirty="0">
              <a:solidFill>
                <a:schemeClr val="bg1"/>
              </a:solidFill>
            </a:endParaRPr>
          </a:p>
        </p:txBody>
      </p:sp>
      <p:sp>
        <p:nvSpPr>
          <p:cNvPr id="13" name="AutoShape 9"/>
          <p:cNvSpPr>
            <a:spLocks noChangeArrowheads="1"/>
          </p:cNvSpPr>
          <p:nvPr/>
        </p:nvSpPr>
        <p:spPr bwMode="auto">
          <a:xfrm>
            <a:off x="8498874" y="2678604"/>
            <a:ext cx="1959428" cy="1177539"/>
          </a:xfrm>
          <a:prstGeom prst="wedgeRectCallout">
            <a:avLst>
              <a:gd name="adj1" fmla="val -86792"/>
              <a:gd name="adj2" fmla="val 27656"/>
            </a:avLst>
          </a:prstGeom>
          <a:solidFill>
            <a:srgbClr val="FFC00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tx1"/>
                </a:solidFill>
              </a:rPr>
              <a:t>Access Controls</a:t>
            </a:r>
            <a:endParaRPr lang="en-GB" altLang="en-US" sz="1800" dirty="0">
              <a:solidFill>
                <a:schemeClr val="tx1"/>
              </a:solidFill>
            </a:endParaRPr>
          </a:p>
        </p:txBody>
      </p:sp>
      <p:sp>
        <p:nvSpPr>
          <p:cNvPr id="14" name="AutoShape 9"/>
          <p:cNvSpPr>
            <a:spLocks noChangeArrowheads="1"/>
          </p:cNvSpPr>
          <p:nvPr/>
        </p:nvSpPr>
        <p:spPr bwMode="auto">
          <a:xfrm>
            <a:off x="1809096" y="5412692"/>
            <a:ext cx="1710805" cy="890651"/>
          </a:xfrm>
          <a:prstGeom prst="wedgeRectCallout">
            <a:avLst>
              <a:gd name="adj1" fmla="val 100964"/>
              <a:gd name="adj2" fmla="val -12320"/>
            </a:avLst>
          </a:prstGeom>
          <a:solidFill>
            <a:srgbClr val="92D05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tx1"/>
                </a:solidFill>
              </a:rPr>
              <a:t>Encryption</a:t>
            </a:r>
            <a:endParaRPr lang="en-GB" altLang="en-US" sz="1800" dirty="0">
              <a:solidFill>
                <a:schemeClr val="tx1"/>
              </a:solidFill>
            </a:endParaRPr>
          </a:p>
        </p:txBody>
      </p:sp>
      <p:sp>
        <p:nvSpPr>
          <p:cNvPr id="15" name="AutoShape 9"/>
          <p:cNvSpPr>
            <a:spLocks noChangeArrowheads="1"/>
          </p:cNvSpPr>
          <p:nvPr/>
        </p:nvSpPr>
        <p:spPr bwMode="auto">
          <a:xfrm>
            <a:off x="1846503" y="2643611"/>
            <a:ext cx="1618610" cy="787034"/>
          </a:xfrm>
          <a:prstGeom prst="wedgeRectCallout">
            <a:avLst>
              <a:gd name="adj1" fmla="val 145165"/>
              <a:gd name="adj2" fmla="val 160314"/>
            </a:avLst>
          </a:prstGeom>
          <a:solidFill>
            <a:srgbClr val="0070C0"/>
          </a:solidFill>
          <a:ln w="9525">
            <a:solidFill>
              <a:schemeClr val="tx1"/>
            </a:solidFill>
            <a:miter lim="800000"/>
            <a:headEnd/>
            <a:tailEnd/>
          </a:ln>
        </p:spPr>
        <p:txBody>
          <a:bodyPr anchor="ct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Hashing</a:t>
            </a:r>
            <a:endParaRPr lang="en-GB" altLang="en-US" sz="1800" dirty="0">
              <a:solidFill>
                <a:schemeClr val="bg1"/>
              </a:solidFill>
            </a:endParaRPr>
          </a:p>
        </p:txBody>
      </p:sp>
    </p:spTree>
    <p:extLst>
      <p:ext uri="{BB962C8B-B14F-4D97-AF65-F5344CB8AC3E}">
        <p14:creationId xmlns:p14="http://schemas.microsoft.com/office/powerpoint/2010/main" val="3052576127"/>
      </p:ext>
    </p:extLst>
  </p:cSld>
  <p:clrMapOvr>
    <a:masterClrMapping/>
  </p:clrMapOvr>
  <mc:AlternateContent xmlns:mc="http://schemas.openxmlformats.org/markup-compatibility/2006" xmlns:p14="http://schemas.microsoft.com/office/powerpoint/2010/main">
    <mc:Choice Requires="p14">
      <p:transition spd="slow" p14:dur="2000" advTm="53641"/>
    </mc:Choice>
    <mc:Fallback xmlns="">
      <p:transition spd="slow" advTm="53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598" y="1437034"/>
            <a:ext cx="4907268" cy="2614034"/>
          </a:xfrm>
        </p:spPr>
        <p:txBody>
          <a:bodyPr/>
          <a:lstStyle/>
          <a:p>
            <a:r>
              <a:rPr lang="en-US" sz="2800" dirty="0"/>
              <a:t>Using more than one of layer of protection constitutes </a:t>
            </a:r>
            <a:br>
              <a:rPr lang="en-US" sz="2800" dirty="0"/>
            </a:br>
            <a:r>
              <a:rPr lang="en-US" sz="2800" b="1" u="sng" dirty="0">
                <a:solidFill>
                  <a:srgbClr val="FF0000"/>
                </a:solidFill>
              </a:rPr>
              <a:t>defense-in-depth</a:t>
            </a:r>
          </a:p>
          <a:p>
            <a:r>
              <a:rPr lang="en-US" sz="2800" dirty="0"/>
              <a:t>It </a:t>
            </a:r>
            <a:r>
              <a:rPr lang="en-US" sz="2800" b="1" u="sng" dirty="0"/>
              <a:t>minimizes the probability </a:t>
            </a:r>
            <a:r>
              <a:rPr lang="en-US" sz="2800" dirty="0"/>
              <a:t>that the efforts of malicious hackers will succeed </a:t>
            </a:r>
          </a:p>
          <a:p>
            <a:r>
              <a:rPr lang="en-US" sz="2800" dirty="0"/>
              <a:t>It forces an adversary </a:t>
            </a:r>
            <a:r>
              <a:rPr lang="en-US" sz="2800" b="1" u="sng" dirty="0"/>
              <a:t>to defeat or avoid more than one control</a:t>
            </a:r>
            <a:r>
              <a:rPr lang="en-US" sz="2800" dirty="0"/>
              <a:t> to gain access to an asset.</a:t>
            </a:r>
          </a:p>
        </p:txBody>
      </p:sp>
      <p:sp>
        <p:nvSpPr>
          <p:cNvPr id="2" name="Title 1"/>
          <p:cNvSpPr>
            <a:spLocks noGrp="1"/>
          </p:cNvSpPr>
          <p:nvPr>
            <p:ph type="title"/>
          </p:nvPr>
        </p:nvSpPr>
        <p:spPr>
          <a:xfrm>
            <a:off x="2623232" y="165065"/>
            <a:ext cx="6576503" cy="1143000"/>
          </a:xfrm>
        </p:spPr>
        <p:txBody>
          <a:bodyPr/>
          <a:lstStyle/>
          <a:p>
            <a:pPr algn="ctr"/>
            <a:r>
              <a:rPr lang="en-US" sz="3600" dirty="0"/>
              <a:t>Defense-in-</a:t>
            </a:r>
            <a:r>
              <a:rPr lang="en-US" sz="3600" b="1" dirty="0"/>
              <a:t>Depth</a:t>
            </a:r>
          </a:p>
        </p:txBody>
      </p:sp>
      <p:pic>
        <p:nvPicPr>
          <p:cNvPr id="1026" name="Picture 2" descr="2.Defense-in-depth framework. Application and data security are at the center of all security efforts. Courtesy: Kudelski Security">
            <a:extLst>
              <a:ext uri="{FF2B5EF4-FFF2-40B4-BE49-F238E27FC236}">
                <a16:creationId xmlns:a16="http://schemas.microsoft.com/office/drawing/2014/main" id="{AAC1DA5E-EE8C-4B22-AB66-CEFB6D3C9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66" y="1211083"/>
            <a:ext cx="7115134" cy="507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04267"/>
      </p:ext>
    </p:extLst>
  </p:cSld>
  <p:clrMapOvr>
    <a:masterClrMapping/>
  </p:clrMapOvr>
  <mc:AlternateContent xmlns:mc="http://schemas.openxmlformats.org/markup-compatibility/2006" xmlns:p14="http://schemas.microsoft.com/office/powerpoint/2010/main">
    <mc:Choice Requires="p14">
      <p:transition spd="slow" p14:dur="2000" advTm="25584"/>
    </mc:Choice>
    <mc:Fallback xmlns="">
      <p:transition spd="slow" advTm="25584"/>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8036" y="1352011"/>
            <a:ext cx="10907684" cy="1143000"/>
          </a:xfrm>
        </p:spPr>
        <p:txBody>
          <a:bodyPr/>
          <a:lstStyle/>
          <a:p>
            <a:pPr marL="0" indent="0" algn="just">
              <a:buNone/>
            </a:pPr>
            <a:r>
              <a:rPr lang="en-US" sz="2800" dirty="0"/>
              <a:t>• Provide </a:t>
            </a:r>
            <a:r>
              <a:rPr lang="en-US" sz="2800" b="1" dirty="0"/>
              <a:t>multiple</a:t>
            </a:r>
            <a:r>
              <a:rPr lang="en-US" sz="2800" dirty="0"/>
              <a:t> </a:t>
            </a:r>
            <a:r>
              <a:rPr lang="en-US" sz="2800" b="1" dirty="0"/>
              <a:t>opportunities</a:t>
            </a:r>
            <a:r>
              <a:rPr lang="en-US" sz="2800" dirty="0"/>
              <a:t> for monitoring to </a:t>
            </a:r>
            <a:r>
              <a:rPr lang="en-US" sz="2800" b="1" dirty="0">
                <a:solidFill>
                  <a:srgbClr val="FF0000"/>
                </a:solidFill>
              </a:rPr>
              <a:t>DETECT</a:t>
            </a:r>
            <a:r>
              <a:rPr lang="en-US" sz="2800" dirty="0"/>
              <a:t> the attack</a:t>
            </a:r>
          </a:p>
          <a:p>
            <a:pPr algn="just">
              <a:buFont typeface="Arial" panose="020B0604020202020204" pitchFamily="34" charset="0"/>
              <a:buChar char="•"/>
            </a:pPr>
            <a:r>
              <a:rPr lang="en-US" sz="2800" dirty="0"/>
              <a:t>Creates a </a:t>
            </a:r>
            <a:r>
              <a:rPr lang="en-US" sz="2800" b="1" dirty="0">
                <a:solidFill>
                  <a:srgbClr val="FF0000"/>
                </a:solidFill>
              </a:rPr>
              <a:t>DELAY</a:t>
            </a:r>
            <a:r>
              <a:rPr lang="en-US" sz="2800" dirty="0"/>
              <a:t> so that the attack may be </a:t>
            </a:r>
            <a:r>
              <a:rPr lang="en-US" sz="2800" b="1" dirty="0"/>
              <a:t>interrupted</a:t>
            </a:r>
            <a:r>
              <a:rPr lang="en-US" sz="2800" dirty="0"/>
              <a:t> and </a:t>
            </a:r>
            <a:r>
              <a:rPr lang="en-US" sz="2800" b="1" dirty="0"/>
              <a:t>prevented</a:t>
            </a:r>
          </a:p>
        </p:txBody>
      </p:sp>
      <p:sp>
        <p:nvSpPr>
          <p:cNvPr id="2" name="Title 1"/>
          <p:cNvSpPr>
            <a:spLocks noGrp="1"/>
          </p:cNvSpPr>
          <p:nvPr>
            <p:ph type="title"/>
          </p:nvPr>
        </p:nvSpPr>
        <p:spPr>
          <a:xfrm>
            <a:off x="568036" y="143427"/>
            <a:ext cx="10457373" cy="1143000"/>
          </a:xfrm>
        </p:spPr>
        <p:txBody>
          <a:bodyPr/>
          <a:lstStyle/>
          <a:p>
            <a:pPr algn="ctr"/>
            <a:r>
              <a:rPr lang="en-US" sz="3600" dirty="0"/>
              <a:t>Benefits of Defense-in-Depth</a:t>
            </a:r>
          </a:p>
        </p:txBody>
      </p:sp>
      <p:pic>
        <p:nvPicPr>
          <p:cNvPr id="5" name="Picture 4"/>
          <p:cNvPicPr>
            <a:picLocks noChangeAspect="1"/>
          </p:cNvPicPr>
          <p:nvPr/>
        </p:nvPicPr>
        <p:blipFill>
          <a:blip r:embed="rId2"/>
          <a:stretch>
            <a:fillRect/>
          </a:stretch>
        </p:blipFill>
        <p:spPr>
          <a:xfrm>
            <a:off x="1264920" y="2880360"/>
            <a:ext cx="9220418" cy="3440454"/>
          </a:xfrm>
          <a:prstGeom prst="rect">
            <a:avLst/>
          </a:prstGeom>
        </p:spPr>
      </p:pic>
    </p:spTree>
    <p:extLst>
      <p:ext uri="{BB962C8B-B14F-4D97-AF65-F5344CB8AC3E}">
        <p14:creationId xmlns:p14="http://schemas.microsoft.com/office/powerpoint/2010/main" val="2273724645"/>
      </p:ext>
    </p:extLst>
  </p:cSld>
  <p:clrMapOvr>
    <a:masterClrMapping/>
  </p:clrMapOvr>
  <mc:AlternateContent xmlns:mc="http://schemas.openxmlformats.org/markup-compatibility/2006" xmlns:p14="http://schemas.microsoft.com/office/powerpoint/2010/main">
    <mc:Choice Requires="p14">
      <p:transition spd="slow" p14:dur="2000" advTm="16712"/>
    </mc:Choice>
    <mc:Fallback xmlns="">
      <p:transition spd="slow" advTm="167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98A40-0B5B-46EC-9162-6222A0795F06}"/>
              </a:ext>
            </a:extLst>
          </p:cNvPr>
          <p:cNvSpPr>
            <a:spLocks noGrp="1"/>
          </p:cNvSpPr>
          <p:nvPr>
            <p:ph idx="1"/>
          </p:nvPr>
        </p:nvSpPr>
        <p:spPr>
          <a:xfrm>
            <a:off x="254001" y="1322388"/>
            <a:ext cx="11747500" cy="1002801"/>
          </a:xfrm>
        </p:spPr>
        <p:txBody>
          <a:bodyPr numCol="1"/>
          <a:lstStyle/>
          <a:p>
            <a:r>
              <a:rPr lang="en-US" sz="2800" dirty="0"/>
              <a:t>If you have mastered this topic, you should be able to use the following terms correctly in your assignments and exams:</a:t>
            </a:r>
          </a:p>
          <a:p>
            <a:pPr lvl="1"/>
            <a:r>
              <a:rPr lang="en-US" sz="2200" dirty="0"/>
              <a:t>Active Digital Footprint</a:t>
            </a:r>
          </a:p>
          <a:p>
            <a:pPr lvl="1"/>
            <a:r>
              <a:rPr lang="en-US" sz="2200" dirty="0"/>
              <a:t>Passive Digital Footprint</a:t>
            </a:r>
          </a:p>
          <a:p>
            <a:pPr lvl="1"/>
            <a:r>
              <a:rPr lang="en-US" sz="2200" dirty="0"/>
              <a:t>Vulnerabilities</a:t>
            </a:r>
          </a:p>
          <a:p>
            <a:pPr lvl="1"/>
            <a:r>
              <a:rPr lang="en-US" sz="2200" dirty="0"/>
              <a:t>Threats</a:t>
            </a:r>
          </a:p>
          <a:p>
            <a:pPr lvl="1"/>
            <a:r>
              <a:rPr lang="en-US" sz="2200" dirty="0"/>
              <a:t>Attack</a:t>
            </a:r>
          </a:p>
          <a:p>
            <a:pPr lvl="1"/>
            <a:r>
              <a:rPr lang="en-US" sz="2200" dirty="0"/>
              <a:t>Exploit</a:t>
            </a:r>
          </a:p>
          <a:p>
            <a:pPr lvl="1"/>
            <a:r>
              <a:rPr lang="en-US" sz="2200" dirty="0"/>
              <a:t>Risk</a:t>
            </a:r>
          </a:p>
          <a:p>
            <a:pPr lvl="1"/>
            <a:r>
              <a:rPr lang="en-US" sz="2200" dirty="0"/>
              <a:t>CIA Triad</a:t>
            </a:r>
          </a:p>
          <a:p>
            <a:pPr lvl="1"/>
            <a:r>
              <a:rPr lang="en-US" sz="2200" dirty="0"/>
              <a:t>AAA</a:t>
            </a:r>
          </a:p>
        </p:txBody>
      </p:sp>
      <p:sp>
        <p:nvSpPr>
          <p:cNvPr id="2" name="Title 1">
            <a:extLst>
              <a:ext uri="{FF2B5EF4-FFF2-40B4-BE49-F238E27FC236}">
                <a16:creationId xmlns:a16="http://schemas.microsoft.com/office/drawing/2014/main" id="{CF7841EA-7187-44F9-9520-641039267E52}"/>
              </a:ext>
            </a:extLst>
          </p:cNvPr>
          <p:cNvSpPr>
            <a:spLocks noGrp="1"/>
          </p:cNvSpPr>
          <p:nvPr>
            <p:ph type="title"/>
          </p:nvPr>
        </p:nvSpPr>
        <p:spPr>
          <a:xfrm>
            <a:off x="254001" y="179388"/>
            <a:ext cx="10457373" cy="1143000"/>
          </a:xfrm>
        </p:spPr>
        <p:txBody>
          <a:bodyPr/>
          <a:lstStyle/>
          <a:p>
            <a:pPr algn="ctr"/>
            <a:r>
              <a:rPr lang="en-US" sz="3200" dirty="0"/>
              <a:t>Key Terms You Must Be Able To Use</a:t>
            </a:r>
          </a:p>
        </p:txBody>
      </p:sp>
    </p:spTree>
    <p:extLst>
      <p:ext uri="{BB962C8B-B14F-4D97-AF65-F5344CB8AC3E}">
        <p14:creationId xmlns:p14="http://schemas.microsoft.com/office/powerpoint/2010/main" val="2156405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55BF-DD80-0F98-A18D-647CA9918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26A55-D813-F5D4-5990-06F0ED8CBAAB}"/>
              </a:ext>
            </a:extLst>
          </p:cNvPr>
          <p:cNvSpPr>
            <a:spLocks noGrp="1"/>
          </p:cNvSpPr>
          <p:nvPr>
            <p:ph type="title"/>
          </p:nvPr>
        </p:nvSpPr>
        <p:spPr>
          <a:xfrm>
            <a:off x="673725" y="334333"/>
            <a:ext cx="10457373" cy="1143000"/>
          </a:xfrm>
        </p:spPr>
        <p:txBody>
          <a:bodyPr>
            <a:normAutofit fontScale="90000"/>
          </a:bodyPr>
          <a:lstStyle/>
          <a:p>
            <a:r>
              <a:rPr lang="en-US" sz="4900" dirty="0"/>
              <a:t>ACTIVITY: Windows BitLocker</a:t>
            </a:r>
            <a:br>
              <a:rPr lang="en-US" sz="6000" dirty="0"/>
            </a:br>
            <a:endParaRPr lang="en-US" sz="6000" dirty="0">
              <a:solidFill>
                <a:srgbClr val="FFC000"/>
              </a:solidFill>
            </a:endParaRPr>
          </a:p>
        </p:txBody>
      </p:sp>
      <p:sp>
        <p:nvSpPr>
          <p:cNvPr id="7" name="Rectangle 6">
            <a:extLst>
              <a:ext uri="{FF2B5EF4-FFF2-40B4-BE49-F238E27FC236}">
                <a16:creationId xmlns:a16="http://schemas.microsoft.com/office/drawing/2014/main" id="{E644E6A1-0AE6-FA6B-181B-62978D722479}"/>
              </a:ext>
            </a:extLst>
          </p:cNvPr>
          <p:cNvSpPr/>
          <p:nvPr/>
        </p:nvSpPr>
        <p:spPr>
          <a:xfrm>
            <a:off x="514227" y="905833"/>
            <a:ext cx="10742351" cy="6124754"/>
          </a:xfrm>
          <a:prstGeom prst="rect">
            <a:avLst/>
          </a:prstGeom>
        </p:spPr>
        <p:txBody>
          <a:bodyPr wrap="square">
            <a:spAutoFit/>
          </a:bodyPr>
          <a:lstStyle/>
          <a:p>
            <a:r>
              <a:rPr lang="en-US" dirty="0"/>
              <a:t>1. </a:t>
            </a:r>
            <a:r>
              <a:rPr lang="en-US" b="1" dirty="0"/>
              <a:t>Insert</a:t>
            </a:r>
            <a:r>
              <a:rPr lang="en-US" dirty="0"/>
              <a:t>: the USB drive into your computer's USB port. </a:t>
            </a:r>
          </a:p>
          <a:p>
            <a:r>
              <a:rPr lang="en-US" b="1" dirty="0"/>
              <a:t>2. Open</a:t>
            </a:r>
            <a:r>
              <a:rPr lang="en-US" dirty="0"/>
              <a:t>: File Explorer and find your USB drive under "This PC". </a:t>
            </a:r>
          </a:p>
          <a:p>
            <a:r>
              <a:rPr lang="en-US" b="1" dirty="0"/>
              <a:t>3. Right-click</a:t>
            </a:r>
            <a:r>
              <a:rPr lang="en-US" dirty="0"/>
              <a:t>: on the USB drive and select Turn on BitLocker. </a:t>
            </a:r>
          </a:p>
          <a:p>
            <a:r>
              <a:rPr lang="en-US" b="1" dirty="0"/>
              <a:t>4. Select</a:t>
            </a:r>
            <a:r>
              <a:rPr lang="en-US" dirty="0"/>
              <a:t>: the option to Use a password to unlock the drive. </a:t>
            </a:r>
          </a:p>
          <a:p>
            <a:r>
              <a:rPr lang="en-US" b="1" dirty="0"/>
              <a:t>5. Enter</a:t>
            </a:r>
            <a:r>
              <a:rPr lang="en-US" dirty="0"/>
              <a:t>: and re-enter a strong, memorable password for the drive. </a:t>
            </a:r>
          </a:p>
          <a:p>
            <a:r>
              <a:rPr lang="en-US" b="1" dirty="0"/>
              <a:t>6. Choose</a:t>
            </a:r>
            <a:r>
              <a:rPr lang="en-US" dirty="0"/>
              <a:t>: how you want to back up your recovery key. </a:t>
            </a:r>
          </a:p>
          <a:p>
            <a:pPr lvl="1"/>
            <a:r>
              <a:rPr lang="en-US" b="1" dirty="0"/>
              <a:t>- Save to a file:</a:t>
            </a:r>
            <a:r>
              <a:rPr lang="en-US" dirty="0"/>
              <a:t> This option saves the key as a file to a secure location on your computer. </a:t>
            </a:r>
          </a:p>
          <a:p>
            <a:pPr lvl="1"/>
            <a:r>
              <a:rPr lang="en-US" b="1" dirty="0"/>
              <a:t>- Print the recovery key:</a:t>
            </a:r>
            <a:r>
              <a:rPr lang="en-US" dirty="0"/>
              <a:t> This prints the key to your printer. </a:t>
            </a:r>
          </a:p>
          <a:p>
            <a:pPr lvl="1"/>
            <a:r>
              <a:rPr lang="en-US" b="1" dirty="0"/>
              <a:t>** Important:</a:t>
            </a:r>
            <a:r>
              <a:rPr lang="en-US" dirty="0"/>
              <a:t> Store your recovery key in a secure, separate location in case you forget your password. </a:t>
            </a:r>
          </a:p>
          <a:p>
            <a:r>
              <a:rPr lang="en-US" b="1" dirty="0"/>
              <a:t>7. Select</a:t>
            </a:r>
            <a:r>
              <a:rPr lang="en-US" dirty="0"/>
              <a:t>: an encryption option: </a:t>
            </a:r>
          </a:p>
          <a:p>
            <a:pPr lvl="1"/>
            <a:r>
              <a:rPr lang="en-US" b="1" dirty="0"/>
              <a:t>- Encrypt used disk space only:</a:t>
            </a:r>
            <a:r>
              <a:rPr lang="en-US" dirty="0"/>
              <a:t> Faster and best for new drives. </a:t>
            </a:r>
          </a:p>
          <a:p>
            <a:pPr lvl="1"/>
            <a:r>
              <a:rPr lang="en-US" b="1" dirty="0"/>
              <a:t>- Encrypt entire drive:</a:t>
            </a:r>
            <a:r>
              <a:rPr lang="en-US" dirty="0"/>
              <a:t> Slower but provides better protection for the entire drive. </a:t>
            </a:r>
          </a:p>
          <a:p>
            <a:r>
              <a:rPr lang="en-US" b="1" dirty="0"/>
              <a:t>8. Select</a:t>
            </a:r>
            <a:r>
              <a:rPr lang="en-US" dirty="0"/>
              <a:t>: an encryption mode: </a:t>
            </a:r>
          </a:p>
          <a:p>
            <a:pPr lvl="1"/>
            <a:r>
              <a:rPr lang="en-US" b="1" dirty="0"/>
              <a:t>Compatible mode:</a:t>
            </a:r>
            <a:r>
              <a:rPr lang="en-US" dirty="0"/>
              <a:t> For removable drives that can be moved to different devices. </a:t>
            </a:r>
          </a:p>
          <a:p>
            <a:r>
              <a:rPr lang="en-US" b="1" dirty="0"/>
              <a:t>9. Click</a:t>
            </a:r>
            <a:r>
              <a:rPr lang="en-US" dirty="0"/>
              <a:t>: Start Encrypting (or Next, depending on your Windows version) to begin the process. </a:t>
            </a:r>
          </a:p>
          <a:p>
            <a:r>
              <a:rPr lang="en-US" b="1" dirty="0"/>
              <a:t>10. Wait</a:t>
            </a:r>
            <a:r>
              <a:rPr lang="en-US" dirty="0"/>
              <a:t>: for the encryption process to complete. A notification will appear when it's done. </a:t>
            </a:r>
          </a:p>
          <a:p>
            <a:endParaRPr lang="en-US" dirty="0"/>
          </a:p>
          <a:p>
            <a:r>
              <a:rPr lang="en-US" b="1" dirty="0"/>
              <a:t>Now, when you insert the BitLocker-encrypted </a:t>
            </a:r>
            <a:r>
              <a:rPr lang="en-US" b="1" dirty="0" err="1"/>
              <a:t>pendrive</a:t>
            </a:r>
            <a:r>
              <a:rPr lang="en-US" b="1" dirty="0"/>
              <a:t> into any computer, you will be prompted for the password to access its contents.  </a:t>
            </a:r>
          </a:p>
          <a:p>
            <a:pPr algn="just"/>
            <a:endParaRPr lang="en-US" altLang="en-US" sz="3200" dirty="0"/>
          </a:p>
        </p:txBody>
      </p:sp>
      <p:pic>
        <p:nvPicPr>
          <p:cNvPr id="4" name="Picture 3">
            <a:extLst>
              <a:ext uri="{FF2B5EF4-FFF2-40B4-BE49-F238E27FC236}">
                <a16:creationId xmlns:a16="http://schemas.microsoft.com/office/drawing/2014/main" id="{D0A16456-1889-1050-79B0-B4DE3AED565A}"/>
              </a:ext>
            </a:extLst>
          </p:cNvPr>
          <p:cNvPicPr>
            <a:picLocks noChangeAspect="1"/>
          </p:cNvPicPr>
          <p:nvPr/>
        </p:nvPicPr>
        <p:blipFill>
          <a:blip r:embed="rId2"/>
          <a:stretch>
            <a:fillRect/>
          </a:stretch>
        </p:blipFill>
        <p:spPr>
          <a:xfrm>
            <a:off x="10443156" y="3571835"/>
            <a:ext cx="1375884" cy="1659938"/>
          </a:xfrm>
          <a:prstGeom prst="rect">
            <a:avLst/>
          </a:prstGeom>
        </p:spPr>
      </p:pic>
      <p:pic>
        <p:nvPicPr>
          <p:cNvPr id="2050" name="Picture 2" descr="Pendrive">
            <a:extLst>
              <a:ext uri="{FF2B5EF4-FFF2-40B4-BE49-F238E27FC236}">
                <a16:creationId xmlns:a16="http://schemas.microsoft.com/office/drawing/2014/main" id="{8C2B51AF-4A24-0B62-4A62-D7A446A98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1417" y="334333"/>
            <a:ext cx="2544542" cy="243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496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933A3-6451-4DB5-A440-705F79257559}"/>
              </a:ext>
            </a:extLst>
          </p:cNvPr>
          <p:cNvSpPr>
            <a:spLocks noGrp="1"/>
          </p:cNvSpPr>
          <p:nvPr>
            <p:ph idx="1"/>
          </p:nvPr>
        </p:nvSpPr>
        <p:spPr>
          <a:xfrm>
            <a:off x="254001" y="1697038"/>
            <a:ext cx="11747500" cy="1731962"/>
          </a:xfrm>
        </p:spPr>
        <p:txBody>
          <a:bodyPr/>
          <a:lstStyle/>
          <a:p>
            <a:r>
              <a:rPr lang="en-US" sz="3200" b="1" dirty="0"/>
              <a:t>Overview</a:t>
            </a:r>
            <a:r>
              <a:rPr lang="en-US" sz="3200" dirty="0"/>
              <a:t> of Digital World</a:t>
            </a:r>
          </a:p>
          <a:p>
            <a:r>
              <a:rPr lang="en-US" sz="3200" b="1" dirty="0"/>
              <a:t>Security</a:t>
            </a:r>
            <a:r>
              <a:rPr lang="en-US" sz="3200" dirty="0"/>
              <a:t> Related </a:t>
            </a:r>
            <a:r>
              <a:rPr lang="en-US" sz="3200" b="1" dirty="0"/>
              <a:t>Terms</a:t>
            </a:r>
          </a:p>
          <a:p>
            <a:r>
              <a:rPr lang="en-US" sz="3200" b="1" dirty="0"/>
              <a:t>CIA</a:t>
            </a:r>
            <a:r>
              <a:rPr lang="en-US" sz="3200" dirty="0"/>
              <a:t> and </a:t>
            </a:r>
            <a:r>
              <a:rPr lang="en-US" sz="3200" b="1" dirty="0"/>
              <a:t>AAA</a:t>
            </a:r>
          </a:p>
        </p:txBody>
      </p:sp>
      <p:sp>
        <p:nvSpPr>
          <p:cNvPr id="2" name="Title 1">
            <a:extLst>
              <a:ext uri="{FF2B5EF4-FFF2-40B4-BE49-F238E27FC236}">
                <a16:creationId xmlns:a16="http://schemas.microsoft.com/office/drawing/2014/main" id="{A5E9F7B2-7071-42FE-964C-7E3413163C40}"/>
              </a:ext>
            </a:extLst>
          </p:cNvPr>
          <p:cNvSpPr>
            <a:spLocks noGrp="1"/>
          </p:cNvSpPr>
          <p:nvPr>
            <p:ph type="title"/>
          </p:nvPr>
        </p:nvSpPr>
        <p:spPr/>
        <p:txBody>
          <a:bodyPr/>
          <a:lstStyle/>
          <a:p>
            <a:pPr algn="ctr"/>
            <a:r>
              <a:rPr lang="en-US" sz="3200" dirty="0"/>
              <a:t>Summary of Main Teaching Points</a:t>
            </a:r>
          </a:p>
        </p:txBody>
      </p:sp>
    </p:spTree>
    <p:extLst>
      <p:ext uri="{BB962C8B-B14F-4D97-AF65-F5344CB8AC3E}">
        <p14:creationId xmlns:p14="http://schemas.microsoft.com/office/powerpoint/2010/main" val="372950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E38F9-F6C7-4209-B9A4-D4B6277CF1B6}"/>
              </a:ext>
            </a:extLst>
          </p:cNvPr>
          <p:cNvSpPr>
            <a:spLocks noGrp="1"/>
          </p:cNvSpPr>
          <p:nvPr>
            <p:ph idx="1"/>
          </p:nvPr>
        </p:nvSpPr>
        <p:spPr>
          <a:xfrm>
            <a:off x="254001" y="1697038"/>
            <a:ext cx="11747500" cy="667339"/>
          </a:xfrm>
        </p:spPr>
        <p:txBody>
          <a:bodyPr/>
          <a:lstStyle/>
          <a:p>
            <a:r>
              <a:rPr lang="en-US" sz="3200" dirty="0"/>
              <a:t>Cryptography, Hashing &amp; Steganography</a:t>
            </a:r>
          </a:p>
        </p:txBody>
      </p:sp>
      <p:sp>
        <p:nvSpPr>
          <p:cNvPr id="2" name="Title 1">
            <a:extLst>
              <a:ext uri="{FF2B5EF4-FFF2-40B4-BE49-F238E27FC236}">
                <a16:creationId xmlns:a16="http://schemas.microsoft.com/office/drawing/2014/main" id="{3B10ABD6-45AF-41D3-AF72-0DC7F96528FC}"/>
              </a:ext>
            </a:extLst>
          </p:cNvPr>
          <p:cNvSpPr>
            <a:spLocks noGrp="1"/>
          </p:cNvSpPr>
          <p:nvPr>
            <p:ph type="title"/>
          </p:nvPr>
        </p:nvSpPr>
        <p:spPr/>
        <p:txBody>
          <a:bodyPr/>
          <a:lstStyle/>
          <a:p>
            <a:pPr algn="ctr"/>
            <a:r>
              <a:rPr lang="en-US" sz="3200" b="1" dirty="0"/>
              <a:t>What we will cover next</a:t>
            </a:r>
          </a:p>
        </p:txBody>
      </p:sp>
    </p:spTree>
    <p:extLst>
      <p:ext uri="{BB962C8B-B14F-4D97-AF65-F5344CB8AC3E}">
        <p14:creationId xmlns:p14="http://schemas.microsoft.com/office/powerpoint/2010/main" val="4037862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352" y="1461018"/>
            <a:ext cx="6971934" cy="2448968"/>
          </a:xfrm>
          <a:solidFill>
            <a:schemeClr val="bg1"/>
          </a:solidFill>
        </p:spPr>
        <p:txBody>
          <a:bodyPr/>
          <a:lstStyle/>
          <a:p>
            <a:pPr marL="0" indent="0">
              <a:buNone/>
              <a:defRPr/>
            </a:pPr>
            <a:r>
              <a:rPr lang="en-MY" sz="3200" dirty="0"/>
              <a:t>The </a:t>
            </a:r>
            <a:r>
              <a:rPr lang="en-MY" sz="3200" b="1" dirty="0"/>
              <a:t>evolution</a:t>
            </a:r>
            <a:r>
              <a:rPr lang="en-MY" sz="3200" dirty="0"/>
              <a:t> of information systems has:</a:t>
            </a:r>
          </a:p>
          <a:p>
            <a:pPr algn="just"/>
            <a:r>
              <a:rPr lang="en-US" altLang="en-US" sz="3200" dirty="0"/>
              <a:t>Invades every aspect of the average person’s life in today’s society.</a:t>
            </a:r>
          </a:p>
          <a:p>
            <a:pPr algn="just"/>
            <a:r>
              <a:rPr lang="en-US" altLang="en-US" sz="3200" dirty="0"/>
              <a:t>E.g., sending an e-mail, writing a document, taking a picture with your digital camera, surfing the web, driving in your car with the GPS, online shopping, etc.</a:t>
            </a:r>
            <a:endParaRPr lang="ms-MY" altLang="en-US" sz="3200" dirty="0"/>
          </a:p>
          <a:p>
            <a:pPr eaLnBrk="1" hangingPunct="1">
              <a:defRPr/>
            </a:pPr>
            <a:endParaRPr lang="en-MY" sz="2400" dirty="0"/>
          </a:p>
        </p:txBody>
      </p:sp>
      <p:sp>
        <p:nvSpPr>
          <p:cNvPr id="33794" name="Title 1"/>
          <p:cNvSpPr>
            <a:spLocks noGrp="1"/>
          </p:cNvSpPr>
          <p:nvPr>
            <p:ph type="title"/>
          </p:nvPr>
        </p:nvSpPr>
        <p:spPr/>
        <p:txBody>
          <a:bodyPr/>
          <a:lstStyle/>
          <a:p>
            <a:pPr algn="ctr" eaLnBrk="1" hangingPunct="1"/>
            <a:r>
              <a:rPr lang="en-US" altLang="en-US" sz="3200" b="1" dirty="0">
                <a:latin typeface="Century Gothic" panose="020B0502020202020204" pitchFamily="34" charset="0"/>
              </a:rPr>
              <a:t>Overview of </a:t>
            </a:r>
            <a:r>
              <a:rPr lang="en-US" altLang="en-US" sz="3200" dirty="0">
                <a:latin typeface="Century Gothic" panose="020B0502020202020204" pitchFamily="34" charset="0"/>
              </a:rPr>
              <a:t>Digital World</a:t>
            </a:r>
            <a:endParaRPr lang="en-MY" altLang="en-US" sz="3200" b="1" dirty="0">
              <a:latin typeface="Century Gothic" panose="020B0502020202020204" pitchFamily="34" charset="0"/>
            </a:endParaRPr>
          </a:p>
        </p:txBody>
      </p:sp>
      <p:pic>
        <p:nvPicPr>
          <p:cNvPr id="1026" name="Picture 2" descr="Generated image">
            <a:extLst>
              <a:ext uri="{FF2B5EF4-FFF2-40B4-BE49-F238E27FC236}">
                <a16:creationId xmlns:a16="http://schemas.microsoft.com/office/drawing/2014/main" id="{A01200FE-4676-2698-13ED-135E1BFD09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5973" y="1104511"/>
            <a:ext cx="3457286" cy="518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379439" y="159579"/>
            <a:ext cx="10457373" cy="1143000"/>
          </a:xfrm>
        </p:spPr>
        <p:txBody>
          <a:bodyPr/>
          <a:lstStyle/>
          <a:p>
            <a:pPr algn="ctr" eaLnBrk="1" hangingPunct="1"/>
            <a:r>
              <a:rPr lang="en-US" altLang="en-US" sz="3200" b="1" dirty="0" err="1">
                <a:latin typeface="Century Gothic" panose="020B0502020202020204" pitchFamily="34" charset="0"/>
              </a:rPr>
              <a:t>Whatsapp</a:t>
            </a:r>
            <a:r>
              <a:rPr lang="en-US" altLang="en-US" sz="3200" b="1" dirty="0">
                <a:latin typeface="Century Gothic" panose="020B0502020202020204" pitchFamily="34" charset="0"/>
              </a:rPr>
              <a:t> Monthly Users (2013-2025)</a:t>
            </a:r>
          </a:p>
        </p:txBody>
      </p:sp>
      <p:sp>
        <p:nvSpPr>
          <p:cNvPr id="8" name="TextBox 7">
            <a:extLst>
              <a:ext uri="{FF2B5EF4-FFF2-40B4-BE49-F238E27FC236}">
                <a16:creationId xmlns:a16="http://schemas.microsoft.com/office/drawing/2014/main" id="{B62264D7-2589-B9DF-55B4-D99A42D56791}"/>
              </a:ext>
            </a:extLst>
          </p:cNvPr>
          <p:cNvSpPr txBox="1"/>
          <p:nvPr/>
        </p:nvSpPr>
        <p:spPr>
          <a:xfrm>
            <a:off x="8813463" y="2136338"/>
            <a:ext cx="3146614" cy="2585323"/>
          </a:xfrm>
          <a:prstGeom prst="rect">
            <a:avLst/>
          </a:prstGeom>
          <a:noFill/>
        </p:spPr>
        <p:txBody>
          <a:bodyPr wrap="square">
            <a:spAutoFit/>
          </a:bodyPr>
          <a:lstStyle/>
          <a:p>
            <a:pPr algn="ctr"/>
            <a:r>
              <a:rPr lang="en-US" altLang="en-US" sz="1800" b="1" dirty="0">
                <a:latin typeface="Century Gothic" panose="020B0502020202020204" pitchFamily="34" charset="0"/>
              </a:rPr>
              <a:t>WhatsApp had approximately 3.14 billion to 3.2 billion monthly active users (MAUs) worldwide in 2025, with projections indicating the user base is expected to grow to over 3.2 billion by the end of the year</a:t>
            </a:r>
            <a:endParaRPr lang="en-MY" dirty="0"/>
          </a:p>
        </p:txBody>
      </p:sp>
      <p:pic>
        <p:nvPicPr>
          <p:cNvPr id="3" name="Picture 2">
            <a:extLst>
              <a:ext uri="{FF2B5EF4-FFF2-40B4-BE49-F238E27FC236}">
                <a16:creationId xmlns:a16="http://schemas.microsoft.com/office/drawing/2014/main" id="{21D48C48-4FC2-8BEF-C8A0-7D9B99982520}"/>
              </a:ext>
            </a:extLst>
          </p:cNvPr>
          <p:cNvPicPr>
            <a:picLocks noChangeAspect="1"/>
          </p:cNvPicPr>
          <p:nvPr/>
        </p:nvPicPr>
        <p:blipFill>
          <a:blip r:embed="rId2"/>
          <a:stretch>
            <a:fillRect/>
          </a:stretch>
        </p:blipFill>
        <p:spPr>
          <a:xfrm>
            <a:off x="789342" y="1158272"/>
            <a:ext cx="7911361" cy="5037576"/>
          </a:xfrm>
          <a:prstGeom prst="rect">
            <a:avLst/>
          </a:prstGeom>
        </p:spPr>
      </p:pic>
    </p:spTree>
    <p:extLst>
      <p:ext uri="{BB962C8B-B14F-4D97-AF65-F5344CB8AC3E}">
        <p14:creationId xmlns:p14="http://schemas.microsoft.com/office/powerpoint/2010/main" val="90706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65647450"/>
              </p:ext>
            </p:extLst>
          </p:nvPr>
        </p:nvGraphicFramePr>
        <p:xfrm>
          <a:off x="509451" y="1162594"/>
          <a:ext cx="10959737" cy="4807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0472830"/>
      </p:ext>
    </p:extLst>
  </p:cSld>
  <p:clrMapOvr>
    <a:masterClrMapping/>
  </p:clrMapOvr>
  <mc:AlternateContent xmlns:mc="http://schemas.openxmlformats.org/markup-compatibility/2006" xmlns:p14="http://schemas.microsoft.com/office/powerpoint/2010/main">
    <mc:Choice Requires="p14">
      <p:transition spd="slow" p14:dur="2000" advTm="7908"/>
    </mc:Choice>
    <mc:Fallback xmlns="">
      <p:transition spd="slow" advTm="79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WHAT IS DIGITAL FOOTPRINTS? </a:t>
            </a:r>
          </a:p>
        </p:txBody>
      </p:sp>
      <p:pic>
        <p:nvPicPr>
          <p:cNvPr id="4" name="Content Placeholder 3"/>
          <p:cNvPicPr>
            <a:picLocks noGrp="1" noChangeAspect="1"/>
          </p:cNvPicPr>
          <p:nvPr>
            <p:ph idx="1"/>
          </p:nvPr>
        </p:nvPicPr>
        <p:blipFill>
          <a:blip r:embed="rId2"/>
          <a:stretch>
            <a:fillRect/>
          </a:stretch>
        </p:blipFill>
        <p:spPr>
          <a:xfrm>
            <a:off x="7950605" y="4944694"/>
            <a:ext cx="3850801" cy="1831805"/>
          </a:xfrm>
          <a:prstGeom prst="rect">
            <a:avLst/>
          </a:prstGeom>
        </p:spPr>
      </p:pic>
      <p:pic>
        <p:nvPicPr>
          <p:cNvPr id="2056" name="Picture 8" descr="Instagram - Apps on Google 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95" y="1488429"/>
            <a:ext cx="2278736" cy="22787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hopee Malaysia | Apps | Easy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941" y="1469064"/>
            <a:ext cx="2262162" cy="22621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1034425" y="1458772"/>
            <a:ext cx="2644561" cy="2366955"/>
          </a:xfrm>
          <a:prstGeom prst="rect">
            <a:avLst/>
          </a:prstGeom>
        </p:spPr>
      </p:pic>
      <p:pic>
        <p:nvPicPr>
          <p:cNvPr id="12" name="Picture 11"/>
          <p:cNvPicPr>
            <a:picLocks noChangeAspect="1"/>
          </p:cNvPicPr>
          <p:nvPr/>
        </p:nvPicPr>
        <p:blipFill>
          <a:blip r:embed="rId6"/>
          <a:stretch>
            <a:fillRect/>
          </a:stretch>
        </p:blipFill>
        <p:spPr>
          <a:xfrm>
            <a:off x="3678986" y="4369760"/>
            <a:ext cx="2379629" cy="1862060"/>
          </a:xfrm>
          <a:prstGeom prst="rect">
            <a:avLst/>
          </a:prstGeom>
        </p:spPr>
      </p:pic>
      <p:pic>
        <p:nvPicPr>
          <p:cNvPr id="13" name="Picture 12"/>
          <p:cNvPicPr>
            <a:picLocks noChangeAspect="1"/>
          </p:cNvPicPr>
          <p:nvPr/>
        </p:nvPicPr>
        <p:blipFill>
          <a:blip r:embed="rId7"/>
          <a:stretch>
            <a:fillRect/>
          </a:stretch>
        </p:blipFill>
        <p:spPr>
          <a:xfrm>
            <a:off x="6058615" y="4573233"/>
            <a:ext cx="1789075" cy="1455114"/>
          </a:xfrm>
          <a:prstGeom prst="rect">
            <a:avLst/>
          </a:prstGeom>
        </p:spPr>
      </p:pic>
      <p:pic>
        <p:nvPicPr>
          <p:cNvPr id="2062" name="Picture 14" descr="YouTube - Apps on Google Pla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7718" y="1458772"/>
            <a:ext cx="2409535" cy="24095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etflix - YouTub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2629" y="4257386"/>
            <a:ext cx="2128153" cy="212815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a:xfrm>
            <a:off x="2271134" y="2340688"/>
            <a:ext cx="8063070" cy="285295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17868" y="3435898"/>
            <a:ext cx="7553478" cy="461665"/>
          </a:xfrm>
          <a:prstGeom prst="rect">
            <a:avLst/>
          </a:prstGeom>
        </p:spPr>
        <p:txBody>
          <a:bodyPr wrap="none">
            <a:spAutoFit/>
          </a:bodyPr>
          <a:lstStyle/>
          <a:p>
            <a:r>
              <a:rPr lang="en-US" sz="2400" b="1" dirty="0">
                <a:solidFill>
                  <a:srgbClr val="222222"/>
                </a:solidFill>
                <a:latin typeface="arial" panose="020B0604020202020204" pitchFamily="34" charset="0"/>
              </a:rPr>
              <a:t>A trail of data you created while using the Internet</a:t>
            </a:r>
            <a:endParaRPr lang="en-US" sz="2400" b="1" dirty="0"/>
          </a:p>
        </p:txBody>
      </p:sp>
    </p:spTree>
    <p:extLst>
      <p:ext uri="{BB962C8B-B14F-4D97-AF65-F5344CB8AC3E}">
        <p14:creationId xmlns:p14="http://schemas.microsoft.com/office/powerpoint/2010/main" val="333387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7A30C6F4FF7146A5F28891F5421926" ma:contentTypeVersion="0" ma:contentTypeDescription="Create a new document." ma:contentTypeScope="" ma:versionID="d948d1691528e9cbd3863a32b137a3e7">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A933AC-E567-4042-B555-6A7E6CC863D4}">
  <ds:schemaRefs>
    <ds:schemaRef ds:uri="http://purl.org/dc/elements/1.1/"/>
    <ds:schemaRef ds:uri="http://purl.org/dc/dcmitype/"/>
    <ds:schemaRef ds:uri="http://www.w3.org/XML/1998/namespac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90C5A546-2EF3-40AA-8123-2A2A72F1C893}">
  <ds:schemaRefs>
    <ds:schemaRef ds:uri="http://schemas.microsoft.com/sharepoint/v3/contenttype/forms"/>
  </ds:schemaRefs>
</ds:datastoreItem>
</file>

<file path=customXml/itemProps3.xml><?xml version="1.0" encoding="utf-8"?>
<ds:datastoreItem xmlns:ds="http://schemas.openxmlformats.org/officeDocument/2006/customXml" ds:itemID="{A5E1647F-8551-4777-A401-6BF659D7B8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14068</TotalTime>
  <Words>2301</Words>
  <Application>Microsoft Office PowerPoint</Application>
  <PresentationFormat>Widescreen</PresentationFormat>
  <Paragraphs>293</Paragraphs>
  <Slides>52</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Algerian</vt:lpstr>
      <vt:lpstr>Arial</vt:lpstr>
      <vt:lpstr>Arial</vt:lpstr>
      <vt:lpstr>Arial Rounded MT Bold</vt:lpstr>
      <vt:lpstr>Calibri</vt:lpstr>
      <vt:lpstr>Century Gothic</vt:lpstr>
      <vt:lpstr>Karla</vt:lpstr>
      <vt:lpstr>Montserrat</vt:lpstr>
      <vt:lpstr>PT Sans</vt:lpstr>
      <vt:lpstr>Times New Roman</vt:lpstr>
      <vt:lpstr>Wingdings</vt:lpstr>
      <vt:lpstr>UCTI-Template-foundation-level</vt:lpstr>
      <vt:lpstr>PowerPoint Presentation</vt:lpstr>
      <vt:lpstr>PowerPoint Presentation</vt:lpstr>
      <vt:lpstr>Topic &amp; Structure of The Lesson</vt:lpstr>
      <vt:lpstr>Learning Outcomes</vt:lpstr>
      <vt:lpstr>Key Terms You Must Be Able To Use</vt:lpstr>
      <vt:lpstr>Overview of Digital World</vt:lpstr>
      <vt:lpstr>Whatsapp Monthly Users (2013-2025)</vt:lpstr>
      <vt:lpstr>PowerPoint Presentation</vt:lpstr>
      <vt:lpstr>WHAT IS DIGITAL FOOTPRINTS? </vt:lpstr>
      <vt:lpstr>Digital Footprint</vt:lpstr>
      <vt:lpstr>PowerPoint Presentation</vt:lpstr>
      <vt:lpstr>Digital Footprint</vt:lpstr>
      <vt:lpstr>Digital Footprint</vt:lpstr>
      <vt:lpstr>How to Minimize Your Digital Footprint?</vt:lpstr>
      <vt:lpstr>ACTIVITY: </vt:lpstr>
      <vt:lpstr>How to Minimize Your Digital Footprint?</vt:lpstr>
      <vt:lpstr>Have I been pwned?</vt:lpstr>
      <vt:lpstr>Google Alerts</vt:lpstr>
      <vt:lpstr>How to Minimize Your Digital Footprint?</vt:lpstr>
      <vt:lpstr>Security Check Up</vt:lpstr>
      <vt:lpstr>How to Minimize Your Digital Footprint?</vt:lpstr>
      <vt:lpstr>Private Browsing</vt:lpstr>
      <vt:lpstr>How to Minimize Your Digital Footprint?</vt:lpstr>
      <vt:lpstr>How to Minimize Your Digital Footprint?</vt:lpstr>
      <vt:lpstr>PowerPoint Presentation</vt:lpstr>
      <vt:lpstr>PowerPoint Presentation</vt:lpstr>
      <vt:lpstr>Goals of Information Security</vt:lpstr>
      <vt:lpstr>Vulnerabilities</vt:lpstr>
      <vt:lpstr>Threats</vt:lpstr>
      <vt:lpstr>Exploit &amp; Attack</vt:lpstr>
      <vt:lpstr>Controls</vt:lpstr>
      <vt:lpstr>Types of Controls</vt:lpstr>
      <vt:lpstr>PowerPoint Presentation</vt:lpstr>
      <vt:lpstr>CIA Triad</vt:lpstr>
      <vt:lpstr>CIA Triad</vt:lpstr>
      <vt:lpstr>Authentication, Authorization and Accounting (AAA)</vt:lpstr>
      <vt:lpstr>Authentication </vt:lpstr>
      <vt:lpstr>Authorization</vt:lpstr>
      <vt:lpstr>Accounting</vt:lpstr>
      <vt:lpstr>PowerPoint Presentation</vt:lpstr>
      <vt:lpstr>Quick Review Question</vt:lpstr>
      <vt:lpstr>PowerPoint Presentation</vt:lpstr>
      <vt:lpstr>Layers of Security</vt:lpstr>
      <vt:lpstr>Example:  Physical Security</vt:lpstr>
      <vt:lpstr>Example:  Personnel Security</vt:lpstr>
      <vt:lpstr>Example:  Network Security</vt:lpstr>
      <vt:lpstr>Example:  Information Security</vt:lpstr>
      <vt:lpstr>Defense-in-Depth</vt:lpstr>
      <vt:lpstr>Benefits of Defense-in-Depth</vt:lpstr>
      <vt:lpstr>ACTIVITY: Windows BitLocker </vt:lpstr>
      <vt:lpstr>Summary of Main Teaching Points</vt:lpstr>
      <vt:lpstr>What we will cover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 and Forensic Technologies CT046-3-1-ISFT and Version VD1</dc:title>
  <dc:creator>Yusnita Binti Yusof</dc:creator>
  <cp:lastModifiedBy>Dr. Julia Juremi</cp:lastModifiedBy>
  <cp:revision>97</cp:revision>
  <dcterms:created xsi:type="dcterms:W3CDTF">2020-06-15T21:04:17Z</dcterms:created>
  <dcterms:modified xsi:type="dcterms:W3CDTF">2025-09-11T03:50:58Z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0x010100327A30C6F4FF7146A5F28891F5421926</vt:lpwstr>
  </property>
</Properties>
</file>